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450" r:id="rId2"/>
    <p:sldId id="2297" r:id="rId3"/>
    <p:sldId id="2382" r:id="rId4"/>
    <p:sldId id="2294" r:id="rId5"/>
    <p:sldId id="2311" r:id="rId6"/>
    <p:sldId id="2299" r:id="rId7"/>
    <p:sldId id="2305" r:id="rId8"/>
    <p:sldId id="2307" r:id="rId9"/>
    <p:sldId id="2308" r:id="rId10"/>
    <p:sldId id="2309" r:id="rId11"/>
    <p:sldId id="2310" r:id="rId12"/>
    <p:sldId id="2312" r:id="rId13"/>
    <p:sldId id="2313" r:id="rId14"/>
    <p:sldId id="2316" r:id="rId15"/>
    <p:sldId id="2315" r:id="rId16"/>
    <p:sldId id="2317" r:id="rId17"/>
    <p:sldId id="2318" r:id="rId18"/>
    <p:sldId id="2321" r:id="rId19"/>
    <p:sldId id="2322" r:id="rId20"/>
    <p:sldId id="2323" r:id="rId21"/>
    <p:sldId id="2324" r:id="rId22"/>
    <p:sldId id="2328" r:id="rId23"/>
    <p:sldId id="2329" r:id="rId24"/>
    <p:sldId id="2326" r:id="rId25"/>
    <p:sldId id="2383" r:id="rId26"/>
    <p:sldId id="2414" r:id="rId27"/>
    <p:sldId id="2416" r:id="rId28"/>
    <p:sldId id="2418" r:id="rId29"/>
    <p:sldId id="2419" r:id="rId30"/>
    <p:sldId id="2424" r:id="rId31"/>
    <p:sldId id="2447" r:id="rId32"/>
    <p:sldId id="2420" r:id="rId33"/>
    <p:sldId id="2428" r:id="rId34"/>
    <p:sldId id="2429" r:id="rId35"/>
    <p:sldId id="2422" r:id="rId36"/>
    <p:sldId id="2423" r:id="rId37"/>
    <p:sldId id="2426" r:id="rId38"/>
    <p:sldId id="2453" r:id="rId39"/>
    <p:sldId id="2421" r:id="rId40"/>
    <p:sldId id="2430" r:id="rId41"/>
    <p:sldId id="403" r:id="rId42"/>
    <p:sldId id="2454" r:id="rId43"/>
    <p:sldId id="2452" r:id="rId44"/>
    <p:sldId id="2451" r:id="rId45"/>
    <p:sldId id="2457" r:id="rId46"/>
    <p:sldId id="2455" r:id="rId47"/>
    <p:sldId id="2456" r:id="rId48"/>
    <p:sldId id="540" r:id="rId49"/>
    <p:sldId id="541" r:id="rId50"/>
    <p:sldId id="542" r:id="rId51"/>
    <p:sldId id="543" r:id="rId52"/>
    <p:sldId id="544" r:id="rId53"/>
    <p:sldId id="545" r:id="rId54"/>
    <p:sldId id="561" r:id="rId55"/>
    <p:sldId id="570" r:id="rId56"/>
    <p:sldId id="546" r:id="rId57"/>
    <p:sldId id="547" r:id="rId58"/>
    <p:sldId id="548" r:id="rId59"/>
    <p:sldId id="549" r:id="rId60"/>
    <p:sldId id="550" r:id="rId61"/>
    <p:sldId id="551" r:id="rId62"/>
    <p:sldId id="552" r:id="rId63"/>
    <p:sldId id="553" r:id="rId64"/>
    <p:sldId id="554" r:id="rId65"/>
    <p:sldId id="562" r:id="rId66"/>
    <p:sldId id="563" r:id="rId67"/>
    <p:sldId id="564" r:id="rId68"/>
    <p:sldId id="557" r:id="rId69"/>
    <p:sldId id="566" r:id="rId70"/>
    <p:sldId id="567" r:id="rId71"/>
    <p:sldId id="565" r:id="rId72"/>
    <p:sldId id="568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9DC3E6"/>
    <a:srgbClr val="843C0C"/>
    <a:srgbClr val="FFECB2"/>
    <a:srgbClr val="49CF80"/>
    <a:srgbClr val="F4B183"/>
    <a:srgbClr val="CDCDCD"/>
    <a:srgbClr val="548235"/>
    <a:srgbClr val="A6A6A6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95" autoAdjust="0"/>
    <p:restoredTop sz="92388" autoAdjust="0"/>
  </p:normalViewPr>
  <p:slideViewPr>
    <p:cSldViewPr snapToGrid="0">
      <p:cViewPr>
        <p:scale>
          <a:sx n="84" d="100"/>
          <a:sy n="84" d="100"/>
        </p:scale>
        <p:origin x="408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30B9A3-A5EA-4248-9236-D977FCC07755}" type="datetimeFigureOut">
              <a:rPr lang="en-US" smtClean="0"/>
              <a:t>2/14/22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52DB7A-E090-49C3-B71F-1804DAA06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543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8E17C1E3-7AC0-4795-937D-0F00DD77F4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3DD6A2-854B-4F8A-8CC4-4FFCD1EF0051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778242" name="Rectangle 2">
            <a:extLst>
              <a:ext uri="{FF2B5EF4-FFF2-40B4-BE49-F238E27FC236}">
                <a16:creationId xmlns:a16="http://schemas.microsoft.com/office/drawing/2014/main" id="{9650C909-4C17-4C7A-9173-781DCEF9CD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43" name="Rectangle 3">
            <a:extLst>
              <a:ext uri="{FF2B5EF4-FFF2-40B4-BE49-F238E27FC236}">
                <a16:creationId xmlns:a16="http://schemas.microsoft.com/office/drawing/2014/main" id="{E28A225E-8D55-4374-921B-7673FD3F62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This is made possible with a simple modification to conventional images:  inserting into the lens aperture a coded pattern which we cut from a piece of cardboard. A quick assembly manual is: open the lens, place a cardboard mask in the aperture and close it up. 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3923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47C86DC-A9B1-4B11-A6F1-166245D380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E5F9A9-64EB-46A3-9151-2391546C7648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1019906" name="Rectangle 2">
            <a:extLst>
              <a:ext uri="{FF2B5EF4-FFF2-40B4-BE49-F238E27FC236}">
                <a16:creationId xmlns:a16="http://schemas.microsoft.com/office/drawing/2014/main" id="{D7777546-ED9F-46C3-80AC-247CCF4968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9907" name="Rectangle 3">
            <a:extLst>
              <a:ext uri="{FF2B5EF4-FFF2-40B4-BE49-F238E27FC236}">
                <a16:creationId xmlns:a16="http://schemas.microsoft.com/office/drawing/2014/main" id="{FF28BD02-0FAD-4979-A0AE-A951024EF2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223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>
            <a:extLst>
              <a:ext uri="{FF2B5EF4-FFF2-40B4-BE49-F238E27FC236}">
                <a16:creationId xmlns:a16="http://schemas.microsoft.com/office/drawing/2014/main" id="{AE1AFFDE-5E1A-FC48-9BDC-82AF40052B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fld id="{AB8F8A2B-A4B9-F946-821F-0B9E7F5ECC53}" type="slidenum">
              <a:rPr lang="en-US" altLang="en-US" sz="1300" b="0">
                <a:latin typeface="Times" pitchFamily="2" charset="0"/>
              </a:rPr>
              <a:pPr/>
              <a:t>68</a:t>
            </a:fld>
            <a:endParaRPr lang="en-US" altLang="en-US" sz="1300" b="0">
              <a:latin typeface="Times" pitchFamily="2" charset="0"/>
            </a:endParaRP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55C1EF78-437C-EE41-9C45-CB72E452150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7858516C-9FE1-6246-8E84-95F0FD34FD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" pitchFamily="2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6762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2BC9-BD10-4E7E-9A4D-350BF571A3A1}" type="datetimeFigureOut">
              <a:rPr lang="en-US" smtClean="0"/>
              <a:t>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93FD6-E231-4747-BED8-135CF7ACF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050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2BC9-BD10-4E7E-9A4D-350BF571A3A1}" type="datetimeFigureOut">
              <a:rPr lang="en-US" smtClean="0"/>
              <a:t>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93FD6-E231-4747-BED8-135CF7ACF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069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2BC9-BD10-4E7E-9A4D-350BF571A3A1}" type="datetimeFigureOut">
              <a:rPr lang="en-US" smtClean="0"/>
              <a:t>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93FD6-E231-4747-BED8-135CF7ACF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133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502574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2BC9-BD10-4E7E-9A4D-350BF571A3A1}" type="datetimeFigureOut">
              <a:rPr lang="en-US" smtClean="0"/>
              <a:t>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93FD6-E231-4747-BED8-135CF7ACF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27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2BC9-BD10-4E7E-9A4D-350BF571A3A1}" type="datetimeFigureOut">
              <a:rPr lang="en-US" smtClean="0"/>
              <a:t>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93FD6-E231-4747-BED8-135CF7ACF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17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2BC9-BD10-4E7E-9A4D-350BF571A3A1}" type="datetimeFigureOut">
              <a:rPr lang="en-US" smtClean="0"/>
              <a:t>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93FD6-E231-4747-BED8-135CF7ACF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69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2BC9-BD10-4E7E-9A4D-350BF571A3A1}" type="datetimeFigureOut">
              <a:rPr lang="en-US" smtClean="0"/>
              <a:t>2/14/22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93FD6-E231-4747-BED8-135CF7ACF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043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2BC9-BD10-4E7E-9A4D-350BF571A3A1}" type="datetimeFigureOut">
              <a:rPr lang="en-US" smtClean="0"/>
              <a:t>2/14/22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93FD6-E231-4747-BED8-135CF7ACF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735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2BC9-BD10-4E7E-9A4D-350BF571A3A1}" type="datetimeFigureOut">
              <a:rPr lang="en-US" smtClean="0"/>
              <a:t>2/14/22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93FD6-E231-4747-BED8-135CF7ACF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262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2BC9-BD10-4E7E-9A4D-350BF571A3A1}" type="datetimeFigureOut">
              <a:rPr lang="en-US" smtClean="0"/>
              <a:t>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93FD6-E231-4747-BED8-135CF7ACF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408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2BC9-BD10-4E7E-9A4D-350BF571A3A1}" type="datetimeFigureOut">
              <a:rPr lang="en-US" smtClean="0"/>
              <a:t>2/14/22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93FD6-E231-4747-BED8-135CF7ACF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999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012BC9-BD10-4E7E-9A4D-350BF571A3A1}" type="datetimeFigureOut">
              <a:rPr lang="en-US" smtClean="0"/>
              <a:t>2/14/22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C93FD6-E231-4747-BED8-135CF7ACF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79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6.png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12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11" Type="http://schemas.openxmlformats.org/officeDocument/2006/relationships/image" Target="../media/image3.png"/><Relationship Id="rId5" Type="http://schemas.openxmlformats.org/officeDocument/2006/relationships/image" Target="../media/image14.png"/><Relationship Id="rId10" Type="http://schemas.openxmlformats.org/officeDocument/2006/relationships/image" Target="../media/image8.png"/><Relationship Id="rId4" Type="http://schemas.openxmlformats.org/officeDocument/2006/relationships/image" Target="../media/image13.png"/><Relationship Id="rId9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6.png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12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11" Type="http://schemas.openxmlformats.org/officeDocument/2006/relationships/image" Target="../media/image3.png"/><Relationship Id="rId5" Type="http://schemas.openxmlformats.org/officeDocument/2006/relationships/image" Target="../media/image14.png"/><Relationship Id="rId10" Type="http://schemas.openxmlformats.org/officeDocument/2006/relationships/image" Target="../media/image8.png"/><Relationship Id="rId4" Type="http://schemas.openxmlformats.org/officeDocument/2006/relationships/image" Target="../media/image13.png"/><Relationship Id="rId9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image" Target="../media/image38.jpeg"/><Relationship Id="rId18" Type="http://schemas.openxmlformats.org/officeDocument/2006/relationships/image" Target="../media/image43.jpeg"/><Relationship Id="rId3" Type="http://schemas.openxmlformats.org/officeDocument/2006/relationships/image" Target="../media/image28.jpeg"/><Relationship Id="rId21" Type="http://schemas.openxmlformats.org/officeDocument/2006/relationships/image" Target="../media/image46.jpeg"/><Relationship Id="rId7" Type="http://schemas.openxmlformats.org/officeDocument/2006/relationships/image" Target="../media/image32.jpeg"/><Relationship Id="rId12" Type="http://schemas.openxmlformats.org/officeDocument/2006/relationships/image" Target="../media/image37.jpeg"/><Relationship Id="rId17" Type="http://schemas.openxmlformats.org/officeDocument/2006/relationships/image" Target="../media/image42.jpeg"/><Relationship Id="rId25" Type="http://schemas.openxmlformats.org/officeDocument/2006/relationships/image" Target="../media/image50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1.jpeg"/><Relationship Id="rId20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11" Type="http://schemas.openxmlformats.org/officeDocument/2006/relationships/image" Target="../media/image36.jpeg"/><Relationship Id="rId24" Type="http://schemas.openxmlformats.org/officeDocument/2006/relationships/image" Target="../media/image49.jpeg"/><Relationship Id="rId5" Type="http://schemas.openxmlformats.org/officeDocument/2006/relationships/image" Target="../media/image30.jpeg"/><Relationship Id="rId15" Type="http://schemas.openxmlformats.org/officeDocument/2006/relationships/image" Target="../media/image40.jpeg"/><Relationship Id="rId23" Type="http://schemas.openxmlformats.org/officeDocument/2006/relationships/image" Target="../media/image48.jpeg"/><Relationship Id="rId10" Type="http://schemas.openxmlformats.org/officeDocument/2006/relationships/image" Target="../media/image35.jpeg"/><Relationship Id="rId19" Type="http://schemas.openxmlformats.org/officeDocument/2006/relationships/image" Target="../media/image44.jpeg"/><Relationship Id="rId4" Type="http://schemas.openxmlformats.org/officeDocument/2006/relationships/image" Target="../media/image29.jpeg"/><Relationship Id="rId9" Type="http://schemas.openxmlformats.org/officeDocument/2006/relationships/image" Target="../media/image34.jpeg"/><Relationship Id="rId14" Type="http://schemas.openxmlformats.org/officeDocument/2006/relationships/image" Target="../media/image39.jpeg"/><Relationship Id="rId22" Type="http://schemas.openxmlformats.org/officeDocument/2006/relationships/image" Target="../media/image4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6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6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6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eg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eg"/><Relationship Id="rId13" Type="http://schemas.openxmlformats.org/officeDocument/2006/relationships/image" Target="../media/image96.jpeg"/><Relationship Id="rId18" Type="http://schemas.openxmlformats.org/officeDocument/2006/relationships/image" Target="../media/image101.jpeg"/><Relationship Id="rId3" Type="http://schemas.openxmlformats.org/officeDocument/2006/relationships/image" Target="../media/image86.jpeg"/><Relationship Id="rId21" Type="http://schemas.openxmlformats.org/officeDocument/2006/relationships/image" Target="../media/image104.png"/><Relationship Id="rId7" Type="http://schemas.openxmlformats.org/officeDocument/2006/relationships/image" Target="../media/image90.jpeg"/><Relationship Id="rId12" Type="http://schemas.openxmlformats.org/officeDocument/2006/relationships/image" Target="../media/image95.jpeg"/><Relationship Id="rId17" Type="http://schemas.openxmlformats.org/officeDocument/2006/relationships/image" Target="../media/image100.jpeg"/><Relationship Id="rId2" Type="http://schemas.openxmlformats.org/officeDocument/2006/relationships/image" Target="../media/image85.jpeg"/><Relationship Id="rId16" Type="http://schemas.openxmlformats.org/officeDocument/2006/relationships/image" Target="../media/image99.jpe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jpeg"/><Relationship Id="rId11" Type="http://schemas.openxmlformats.org/officeDocument/2006/relationships/image" Target="../media/image94.jpeg"/><Relationship Id="rId5" Type="http://schemas.openxmlformats.org/officeDocument/2006/relationships/image" Target="../media/image88.jpeg"/><Relationship Id="rId15" Type="http://schemas.openxmlformats.org/officeDocument/2006/relationships/image" Target="../media/image98.jpeg"/><Relationship Id="rId23" Type="http://schemas.openxmlformats.org/officeDocument/2006/relationships/image" Target="../media/image106.png"/><Relationship Id="rId10" Type="http://schemas.openxmlformats.org/officeDocument/2006/relationships/image" Target="../media/image93.jpeg"/><Relationship Id="rId19" Type="http://schemas.openxmlformats.org/officeDocument/2006/relationships/image" Target="../media/image102.jpeg"/><Relationship Id="rId4" Type="http://schemas.openxmlformats.org/officeDocument/2006/relationships/image" Target="../media/image87.jpeg"/><Relationship Id="rId9" Type="http://schemas.openxmlformats.org/officeDocument/2006/relationships/image" Target="../media/image92.jpeg"/><Relationship Id="rId14" Type="http://schemas.openxmlformats.org/officeDocument/2006/relationships/image" Target="../media/image97.jpeg"/><Relationship Id="rId22" Type="http://schemas.openxmlformats.org/officeDocument/2006/relationships/image" Target="../media/image10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jpeg"/><Relationship Id="rId3" Type="http://schemas.openxmlformats.org/officeDocument/2006/relationships/image" Target="../media/image108.jpeg"/><Relationship Id="rId7" Type="http://schemas.openxmlformats.org/officeDocument/2006/relationships/image" Target="../media/image112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jpeg"/><Relationship Id="rId5" Type="http://schemas.openxmlformats.org/officeDocument/2006/relationships/image" Target="../media/image110.emf"/><Relationship Id="rId4" Type="http://schemas.openxmlformats.org/officeDocument/2006/relationships/image" Target="../media/image109.jpeg"/><Relationship Id="rId9" Type="http://schemas.openxmlformats.org/officeDocument/2006/relationships/image" Target="../media/image114.e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20D32-0A28-9640-8A98-27BC3C266A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Computational Photography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9145FB-ABF3-FC41-A962-D0E4BBED54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Depth Blurring and Deblurring and using lots of images</a:t>
            </a:r>
          </a:p>
        </p:txBody>
      </p:sp>
    </p:spTree>
    <p:extLst>
      <p:ext uri="{BB962C8B-B14F-4D97-AF65-F5344CB8AC3E}">
        <p14:creationId xmlns:p14="http://schemas.microsoft.com/office/powerpoint/2010/main" val="178822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686EDD-DF65-40C8-98A7-B6DF77E15FEF}"/>
              </a:ext>
            </a:extLst>
          </p:cNvPr>
          <p:cNvCxnSpPr>
            <a:cxnSpLocks/>
          </p:cNvCxnSpPr>
          <p:nvPr/>
        </p:nvCxnSpPr>
        <p:spPr>
          <a:xfrm>
            <a:off x="1656588" y="1691640"/>
            <a:ext cx="0" cy="36576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4F7DC6B-DD5D-4B03-968A-4619137A96B4}"/>
              </a:ext>
            </a:extLst>
          </p:cNvPr>
          <p:cNvCxnSpPr>
            <a:cxnSpLocks/>
          </p:cNvCxnSpPr>
          <p:nvPr/>
        </p:nvCxnSpPr>
        <p:spPr>
          <a:xfrm>
            <a:off x="2107692" y="1691640"/>
            <a:ext cx="0" cy="36576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860E982-7D24-4E62-A606-A6D2C241DCF0}"/>
              </a:ext>
            </a:extLst>
          </p:cNvPr>
          <p:cNvCxnSpPr>
            <a:cxnSpLocks/>
          </p:cNvCxnSpPr>
          <p:nvPr/>
        </p:nvCxnSpPr>
        <p:spPr>
          <a:xfrm>
            <a:off x="2558796" y="1691640"/>
            <a:ext cx="0" cy="36576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934AE4C-F0C4-45B4-AECF-77331CC0224E}"/>
              </a:ext>
            </a:extLst>
          </p:cNvPr>
          <p:cNvCxnSpPr>
            <a:cxnSpLocks/>
            <a:endCxn id="80" idx="4"/>
          </p:cNvCxnSpPr>
          <p:nvPr/>
        </p:nvCxnSpPr>
        <p:spPr>
          <a:xfrm flipH="1">
            <a:off x="6127973" y="3046926"/>
            <a:ext cx="3302555" cy="205390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0DF3CCC-E844-48F5-A637-0F4C140753D7}"/>
              </a:ext>
            </a:extLst>
          </p:cNvPr>
          <p:cNvCxnSpPr>
            <a:cxnSpLocks/>
          </p:cNvCxnSpPr>
          <p:nvPr/>
        </p:nvCxnSpPr>
        <p:spPr>
          <a:xfrm>
            <a:off x="9424400" y="1714507"/>
            <a:ext cx="0" cy="36576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Depth determines scale of blur kernel</a:t>
            </a:r>
            <a:endParaRPr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430379D-AAE0-41C5-B779-B333C86969D1}"/>
              </a:ext>
            </a:extLst>
          </p:cNvPr>
          <p:cNvCxnSpPr>
            <a:cxnSpLocks/>
          </p:cNvCxnSpPr>
          <p:nvPr/>
        </p:nvCxnSpPr>
        <p:spPr>
          <a:xfrm>
            <a:off x="3011331" y="5372107"/>
            <a:ext cx="3024246" cy="0"/>
          </a:xfrm>
          <a:prstGeom prst="straightConnector1">
            <a:avLst/>
          </a:prstGeom>
          <a:ln w="38100" cap="rnd">
            <a:solidFill>
              <a:schemeClr val="tx1"/>
            </a:solidFill>
            <a:bevel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0719340-6FF9-44BA-9EB8-E1FE021930A2}"/>
              </a:ext>
            </a:extLst>
          </p:cNvPr>
          <p:cNvCxnSpPr>
            <a:cxnSpLocks/>
          </p:cNvCxnSpPr>
          <p:nvPr/>
        </p:nvCxnSpPr>
        <p:spPr>
          <a:xfrm>
            <a:off x="3008376" y="1690243"/>
            <a:ext cx="0" cy="36576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Put a photosensor in front of object">
            <a:extLst>
              <a:ext uri="{FF2B5EF4-FFF2-40B4-BE49-F238E27FC236}">
                <a16:creationId xmlns:a16="http://schemas.microsoft.com/office/drawing/2014/main" id="{D20EABB0-3C08-4094-BD22-0385E7EA19FA}"/>
              </a:ext>
            </a:extLst>
          </p:cNvPr>
          <p:cNvSpPr txBox="1"/>
          <p:nvPr/>
        </p:nvSpPr>
        <p:spPr>
          <a:xfrm>
            <a:off x="3008377" y="5391714"/>
            <a:ext cx="3027200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object distance D</a:t>
            </a:r>
            <a:endParaRPr sz="2400" dirty="0">
              <a:latin typeface="+mj-lt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8E23E49-67E5-4716-BB6D-2A8C9A8978D2}"/>
              </a:ext>
            </a:extLst>
          </p:cNvPr>
          <p:cNvCxnSpPr>
            <a:cxnSpLocks/>
          </p:cNvCxnSpPr>
          <p:nvPr/>
        </p:nvCxnSpPr>
        <p:spPr>
          <a:xfrm>
            <a:off x="6222638" y="5386923"/>
            <a:ext cx="3139131" cy="0"/>
          </a:xfrm>
          <a:prstGeom prst="straightConnector1">
            <a:avLst/>
          </a:prstGeom>
          <a:ln w="38100" cap="rnd">
            <a:solidFill>
              <a:schemeClr val="tx1"/>
            </a:solidFill>
            <a:bevel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Put a photosensor in front of object">
            <a:extLst>
              <a:ext uri="{FF2B5EF4-FFF2-40B4-BE49-F238E27FC236}">
                <a16:creationId xmlns:a16="http://schemas.microsoft.com/office/drawing/2014/main" id="{9FE858F1-AF2E-4548-A8FA-441E7809459A}"/>
              </a:ext>
            </a:extLst>
          </p:cNvPr>
          <p:cNvSpPr txBox="1"/>
          <p:nvPr/>
        </p:nvSpPr>
        <p:spPr>
          <a:xfrm>
            <a:off x="6222578" y="5391714"/>
            <a:ext cx="3126868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focus distance D’</a:t>
            </a:r>
            <a:endParaRPr sz="2400" dirty="0">
              <a:latin typeface="+mj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600009-6448-483A-88B8-9B283DA716C8}"/>
              </a:ext>
            </a:extLst>
          </p:cNvPr>
          <p:cNvCxnSpPr>
            <a:cxnSpLocks/>
            <a:stCxn id="71" idx="6"/>
            <a:endCxn id="80" idx="0"/>
          </p:cNvCxnSpPr>
          <p:nvPr/>
        </p:nvCxnSpPr>
        <p:spPr>
          <a:xfrm flipV="1">
            <a:off x="1721275" y="1934275"/>
            <a:ext cx="4406698" cy="156263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BCB07CB-AC18-4CBC-AA19-2AD19A729A58}"/>
              </a:ext>
            </a:extLst>
          </p:cNvPr>
          <p:cNvCxnSpPr>
            <a:cxnSpLocks/>
            <a:endCxn id="80" idx="0"/>
          </p:cNvCxnSpPr>
          <p:nvPr/>
        </p:nvCxnSpPr>
        <p:spPr>
          <a:xfrm flipH="1" flipV="1">
            <a:off x="6127973" y="1934275"/>
            <a:ext cx="3303548" cy="2072646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C94D63D-203D-42E9-AD65-FA5A212FFDA8}"/>
              </a:ext>
            </a:extLst>
          </p:cNvPr>
          <p:cNvCxnSpPr>
            <a:cxnSpLocks/>
            <a:stCxn id="71" idx="5"/>
            <a:endCxn id="80" idx="4"/>
          </p:cNvCxnSpPr>
          <p:nvPr/>
        </p:nvCxnSpPr>
        <p:spPr>
          <a:xfrm>
            <a:off x="1720115" y="3549385"/>
            <a:ext cx="4407858" cy="155144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3EE810B-A2B2-4DB5-A71C-A35FA6FF3AB9}"/>
              </a:ext>
            </a:extLst>
          </p:cNvPr>
          <p:cNvGrpSpPr/>
          <p:nvPr/>
        </p:nvGrpSpPr>
        <p:grpSpPr>
          <a:xfrm>
            <a:off x="5934872" y="1685308"/>
            <a:ext cx="386202" cy="3657600"/>
            <a:chOff x="5934872" y="1796433"/>
            <a:chExt cx="386202" cy="36576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0D0C97-74A0-44E8-A441-DD8D31646A47}"/>
                </a:ext>
              </a:extLst>
            </p:cNvPr>
            <p:cNvSpPr/>
            <p:nvPr/>
          </p:nvSpPr>
          <p:spPr>
            <a:xfrm>
              <a:off x="6082253" y="1796433"/>
              <a:ext cx="91440" cy="3657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5B8458E-112F-4C89-BA20-DC54F9D9CA44}"/>
                </a:ext>
              </a:extLst>
            </p:cNvPr>
            <p:cNvSpPr/>
            <p:nvPr/>
          </p:nvSpPr>
          <p:spPr>
            <a:xfrm>
              <a:off x="5934872" y="2045400"/>
              <a:ext cx="386202" cy="316655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1" name="Oval 70">
            <a:extLst>
              <a:ext uri="{FF2B5EF4-FFF2-40B4-BE49-F238E27FC236}">
                <a16:creationId xmlns:a16="http://schemas.microsoft.com/office/drawing/2014/main" id="{D85A659A-3B96-42C7-89FE-B2AC81B10D50}"/>
              </a:ext>
            </a:extLst>
          </p:cNvPr>
          <p:cNvSpPr/>
          <p:nvPr/>
        </p:nvSpPr>
        <p:spPr>
          <a:xfrm rot="20325895">
            <a:off x="1588771" y="3453169"/>
            <a:ext cx="137160" cy="1371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9">
            <a:extLst>
              <a:ext uri="{FF2B5EF4-FFF2-40B4-BE49-F238E27FC236}">
                <a16:creationId xmlns:a16="http://schemas.microsoft.com/office/drawing/2014/main" id="{7736D43C-70F4-43AE-B219-307B3D0D73E8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19" b="49603"/>
          <a:stretch>
            <a:fillRect/>
          </a:stretch>
        </p:blipFill>
        <p:spPr bwMode="auto">
          <a:xfrm>
            <a:off x="10446801" y="1720366"/>
            <a:ext cx="1642489" cy="16409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9" name="Text Box 18">
            <a:extLst>
              <a:ext uri="{FF2B5EF4-FFF2-40B4-BE49-F238E27FC236}">
                <a16:creationId xmlns:a16="http://schemas.microsoft.com/office/drawing/2014/main" id="{8ACD76C9-99EB-451E-BEE5-D3D5E7FB4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0640" y="3298967"/>
            <a:ext cx="64773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400" dirty="0">
                <a:latin typeface="+mj-lt"/>
              </a:rPr>
              <a:t>PSF</a:t>
            </a:r>
          </a:p>
        </p:txBody>
      </p:sp>
      <p:sp>
        <p:nvSpPr>
          <p:cNvPr id="42" name="AutoShape 21">
            <a:extLst>
              <a:ext uri="{FF2B5EF4-FFF2-40B4-BE49-F238E27FC236}">
                <a16:creationId xmlns:a16="http://schemas.microsoft.com/office/drawing/2014/main" id="{5849364E-1B7A-4C0E-9885-6CB47EB84E72}"/>
              </a:ext>
            </a:extLst>
          </p:cNvPr>
          <p:cNvSpPr>
            <a:spLocks/>
          </p:cNvSpPr>
          <p:nvPr/>
        </p:nvSpPr>
        <p:spPr bwMode="auto">
          <a:xfrm>
            <a:off x="9543940" y="3046927"/>
            <a:ext cx="266700" cy="959994"/>
          </a:xfrm>
          <a:prstGeom prst="rightBrace">
            <a:avLst>
              <a:gd name="adj1" fmla="val 8333"/>
              <a:gd name="adj2" fmla="val 50000"/>
            </a:avLst>
          </a:prstGeom>
          <a:noFill/>
          <a:ln w="38100">
            <a:solidFill>
              <a:srgbClr val="FFC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A6ABED9-935D-43E4-9E35-C827FA5539A1}"/>
              </a:ext>
            </a:extLst>
          </p:cNvPr>
          <p:cNvCxnSpPr>
            <a:cxnSpLocks/>
          </p:cNvCxnSpPr>
          <p:nvPr/>
        </p:nvCxnSpPr>
        <p:spPr>
          <a:xfrm>
            <a:off x="9427464" y="3051716"/>
            <a:ext cx="0" cy="955205"/>
          </a:xfrm>
          <a:prstGeom prst="line">
            <a:avLst/>
          </a:prstGeom>
          <a:ln w="63500" cap="rnd">
            <a:solidFill>
              <a:srgbClr val="FFC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2" descr="conv_03">
            <a:extLst>
              <a:ext uri="{FF2B5EF4-FFF2-40B4-BE49-F238E27FC236}">
                <a16:creationId xmlns:a16="http://schemas.microsoft.com/office/drawing/2014/main" id="{6967F4AC-71FF-4A8C-9499-64239FF98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606" y="3698258"/>
            <a:ext cx="1644650" cy="164465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48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1AF7D7A-41EA-44BC-BC1D-9D4F8F808CBE}"/>
              </a:ext>
            </a:extLst>
          </p:cNvPr>
          <p:cNvCxnSpPr>
            <a:cxnSpLocks/>
          </p:cNvCxnSpPr>
          <p:nvPr/>
        </p:nvCxnSpPr>
        <p:spPr>
          <a:xfrm>
            <a:off x="1205484" y="1691640"/>
            <a:ext cx="0" cy="36576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686EDD-DF65-40C8-98A7-B6DF77E15FEF}"/>
              </a:ext>
            </a:extLst>
          </p:cNvPr>
          <p:cNvCxnSpPr>
            <a:cxnSpLocks/>
          </p:cNvCxnSpPr>
          <p:nvPr/>
        </p:nvCxnSpPr>
        <p:spPr>
          <a:xfrm>
            <a:off x="1656588" y="1691640"/>
            <a:ext cx="0" cy="36576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4F7DC6B-DD5D-4B03-968A-4619137A96B4}"/>
              </a:ext>
            </a:extLst>
          </p:cNvPr>
          <p:cNvCxnSpPr>
            <a:cxnSpLocks/>
          </p:cNvCxnSpPr>
          <p:nvPr/>
        </p:nvCxnSpPr>
        <p:spPr>
          <a:xfrm>
            <a:off x="2107692" y="1691640"/>
            <a:ext cx="0" cy="36576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860E982-7D24-4E62-A606-A6D2C241DCF0}"/>
              </a:ext>
            </a:extLst>
          </p:cNvPr>
          <p:cNvCxnSpPr>
            <a:cxnSpLocks/>
          </p:cNvCxnSpPr>
          <p:nvPr/>
        </p:nvCxnSpPr>
        <p:spPr>
          <a:xfrm>
            <a:off x="2558796" y="1691640"/>
            <a:ext cx="0" cy="36576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934AE4C-F0C4-45B4-AECF-77331CC0224E}"/>
              </a:ext>
            </a:extLst>
          </p:cNvPr>
          <p:cNvCxnSpPr>
            <a:cxnSpLocks/>
            <a:endCxn id="80" idx="4"/>
          </p:cNvCxnSpPr>
          <p:nvPr/>
        </p:nvCxnSpPr>
        <p:spPr>
          <a:xfrm flipH="1">
            <a:off x="6127973" y="2966829"/>
            <a:ext cx="3303548" cy="213400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0DF3CCC-E844-48F5-A637-0F4C140753D7}"/>
              </a:ext>
            </a:extLst>
          </p:cNvPr>
          <p:cNvCxnSpPr>
            <a:cxnSpLocks/>
          </p:cNvCxnSpPr>
          <p:nvPr/>
        </p:nvCxnSpPr>
        <p:spPr>
          <a:xfrm>
            <a:off x="9424400" y="1714507"/>
            <a:ext cx="0" cy="36576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Depth determines scale of blur kernel</a:t>
            </a:r>
            <a:endParaRPr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430379D-AAE0-41C5-B779-B333C86969D1}"/>
              </a:ext>
            </a:extLst>
          </p:cNvPr>
          <p:cNvCxnSpPr>
            <a:cxnSpLocks/>
          </p:cNvCxnSpPr>
          <p:nvPr/>
        </p:nvCxnSpPr>
        <p:spPr>
          <a:xfrm>
            <a:off x="3011331" y="5372107"/>
            <a:ext cx="3024246" cy="0"/>
          </a:xfrm>
          <a:prstGeom prst="straightConnector1">
            <a:avLst/>
          </a:prstGeom>
          <a:ln w="38100" cap="rnd">
            <a:solidFill>
              <a:schemeClr val="tx1"/>
            </a:solidFill>
            <a:bevel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0719340-6FF9-44BA-9EB8-E1FE021930A2}"/>
              </a:ext>
            </a:extLst>
          </p:cNvPr>
          <p:cNvCxnSpPr>
            <a:cxnSpLocks/>
          </p:cNvCxnSpPr>
          <p:nvPr/>
        </p:nvCxnSpPr>
        <p:spPr>
          <a:xfrm>
            <a:off x="3008376" y="1690243"/>
            <a:ext cx="0" cy="36576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Put a photosensor in front of object">
            <a:extLst>
              <a:ext uri="{FF2B5EF4-FFF2-40B4-BE49-F238E27FC236}">
                <a16:creationId xmlns:a16="http://schemas.microsoft.com/office/drawing/2014/main" id="{D20EABB0-3C08-4094-BD22-0385E7EA19FA}"/>
              </a:ext>
            </a:extLst>
          </p:cNvPr>
          <p:cNvSpPr txBox="1"/>
          <p:nvPr/>
        </p:nvSpPr>
        <p:spPr>
          <a:xfrm>
            <a:off x="3008377" y="5391714"/>
            <a:ext cx="3027200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object distance D</a:t>
            </a:r>
            <a:endParaRPr sz="2400" dirty="0">
              <a:latin typeface="+mj-lt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8E23E49-67E5-4716-BB6D-2A8C9A8978D2}"/>
              </a:ext>
            </a:extLst>
          </p:cNvPr>
          <p:cNvCxnSpPr>
            <a:cxnSpLocks/>
          </p:cNvCxnSpPr>
          <p:nvPr/>
        </p:nvCxnSpPr>
        <p:spPr>
          <a:xfrm>
            <a:off x="6222638" y="5386923"/>
            <a:ext cx="3139131" cy="0"/>
          </a:xfrm>
          <a:prstGeom prst="straightConnector1">
            <a:avLst/>
          </a:prstGeom>
          <a:ln w="38100" cap="rnd">
            <a:solidFill>
              <a:schemeClr val="tx1"/>
            </a:solidFill>
            <a:bevel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Put a photosensor in front of object">
            <a:extLst>
              <a:ext uri="{FF2B5EF4-FFF2-40B4-BE49-F238E27FC236}">
                <a16:creationId xmlns:a16="http://schemas.microsoft.com/office/drawing/2014/main" id="{9FE858F1-AF2E-4548-A8FA-441E7809459A}"/>
              </a:ext>
            </a:extLst>
          </p:cNvPr>
          <p:cNvSpPr txBox="1"/>
          <p:nvPr/>
        </p:nvSpPr>
        <p:spPr>
          <a:xfrm>
            <a:off x="6222578" y="5391714"/>
            <a:ext cx="3126868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focus distance D’</a:t>
            </a:r>
            <a:endParaRPr sz="2400" dirty="0">
              <a:latin typeface="+mj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600009-6448-483A-88B8-9B283DA716C8}"/>
              </a:ext>
            </a:extLst>
          </p:cNvPr>
          <p:cNvCxnSpPr>
            <a:cxnSpLocks/>
            <a:stCxn id="71" idx="6"/>
            <a:endCxn id="80" idx="0"/>
          </p:cNvCxnSpPr>
          <p:nvPr/>
        </p:nvCxnSpPr>
        <p:spPr>
          <a:xfrm flipV="1">
            <a:off x="1270170" y="1934275"/>
            <a:ext cx="4857803" cy="158419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BCB07CB-AC18-4CBC-AA19-2AD19A729A58}"/>
              </a:ext>
            </a:extLst>
          </p:cNvPr>
          <p:cNvCxnSpPr>
            <a:cxnSpLocks/>
            <a:endCxn id="80" idx="0"/>
          </p:cNvCxnSpPr>
          <p:nvPr/>
        </p:nvCxnSpPr>
        <p:spPr>
          <a:xfrm flipH="1" flipV="1">
            <a:off x="6127973" y="1934275"/>
            <a:ext cx="3303548" cy="2149127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C94D63D-203D-42E9-AD65-FA5A212FFDA8}"/>
              </a:ext>
            </a:extLst>
          </p:cNvPr>
          <p:cNvCxnSpPr>
            <a:cxnSpLocks/>
            <a:stCxn id="71" idx="5"/>
            <a:endCxn id="80" idx="4"/>
          </p:cNvCxnSpPr>
          <p:nvPr/>
        </p:nvCxnSpPr>
        <p:spPr>
          <a:xfrm>
            <a:off x="1269010" y="3570943"/>
            <a:ext cx="4858963" cy="1529886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3EE810B-A2B2-4DB5-A71C-A35FA6FF3AB9}"/>
              </a:ext>
            </a:extLst>
          </p:cNvPr>
          <p:cNvGrpSpPr/>
          <p:nvPr/>
        </p:nvGrpSpPr>
        <p:grpSpPr>
          <a:xfrm>
            <a:off x="5934872" y="1685308"/>
            <a:ext cx="386202" cy="3657600"/>
            <a:chOff x="5934872" y="1796433"/>
            <a:chExt cx="386202" cy="36576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0D0C97-74A0-44E8-A441-DD8D31646A47}"/>
                </a:ext>
              </a:extLst>
            </p:cNvPr>
            <p:cNvSpPr/>
            <p:nvPr/>
          </p:nvSpPr>
          <p:spPr>
            <a:xfrm>
              <a:off x="6082253" y="1796433"/>
              <a:ext cx="91440" cy="3657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5B8458E-112F-4C89-BA20-DC54F9D9CA44}"/>
                </a:ext>
              </a:extLst>
            </p:cNvPr>
            <p:cNvSpPr/>
            <p:nvPr/>
          </p:nvSpPr>
          <p:spPr>
            <a:xfrm>
              <a:off x="5934872" y="2045400"/>
              <a:ext cx="386202" cy="316655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1" name="Oval 70">
            <a:extLst>
              <a:ext uri="{FF2B5EF4-FFF2-40B4-BE49-F238E27FC236}">
                <a16:creationId xmlns:a16="http://schemas.microsoft.com/office/drawing/2014/main" id="{D85A659A-3B96-42C7-89FE-B2AC81B10D50}"/>
              </a:ext>
            </a:extLst>
          </p:cNvPr>
          <p:cNvSpPr/>
          <p:nvPr/>
        </p:nvSpPr>
        <p:spPr>
          <a:xfrm rot="20325895">
            <a:off x="1137666" y="3474727"/>
            <a:ext cx="137160" cy="1371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9">
            <a:extLst>
              <a:ext uri="{FF2B5EF4-FFF2-40B4-BE49-F238E27FC236}">
                <a16:creationId xmlns:a16="http://schemas.microsoft.com/office/drawing/2014/main" id="{7736D43C-70F4-43AE-B219-307B3D0D73E8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19" b="49603"/>
          <a:stretch>
            <a:fillRect/>
          </a:stretch>
        </p:blipFill>
        <p:spPr bwMode="auto">
          <a:xfrm>
            <a:off x="10446801" y="1720366"/>
            <a:ext cx="1642489" cy="16409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9" name="Text Box 18">
            <a:extLst>
              <a:ext uri="{FF2B5EF4-FFF2-40B4-BE49-F238E27FC236}">
                <a16:creationId xmlns:a16="http://schemas.microsoft.com/office/drawing/2014/main" id="{8ACD76C9-99EB-451E-BEE5-D3D5E7FB4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0640" y="3298967"/>
            <a:ext cx="64773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400" dirty="0">
                <a:latin typeface="+mj-lt"/>
              </a:rPr>
              <a:t>PSF</a:t>
            </a:r>
          </a:p>
        </p:txBody>
      </p:sp>
      <p:sp>
        <p:nvSpPr>
          <p:cNvPr id="42" name="AutoShape 21">
            <a:extLst>
              <a:ext uri="{FF2B5EF4-FFF2-40B4-BE49-F238E27FC236}">
                <a16:creationId xmlns:a16="http://schemas.microsoft.com/office/drawing/2014/main" id="{5849364E-1B7A-4C0E-9885-6CB47EB84E72}"/>
              </a:ext>
            </a:extLst>
          </p:cNvPr>
          <p:cNvSpPr>
            <a:spLocks/>
          </p:cNvSpPr>
          <p:nvPr/>
        </p:nvSpPr>
        <p:spPr bwMode="auto">
          <a:xfrm>
            <a:off x="9543940" y="2966828"/>
            <a:ext cx="266700" cy="1116573"/>
          </a:xfrm>
          <a:prstGeom prst="rightBrace">
            <a:avLst>
              <a:gd name="adj1" fmla="val 8333"/>
              <a:gd name="adj2" fmla="val 50000"/>
            </a:avLst>
          </a:prstGeom>
          <a:noFill/>
          <a:ln w="38100">
            <a:solidFill>
              <a:srgbClr val="FFC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A6ABED9-935D-43E4-9E35-C827FA5539A1}"/>
              </a:ext>
            </a:extLst>
          </p:cNvPr>
          <p:cNvCxnSpPr>
            <a:cxnSpLocks/>
          </p:cNvCxnSpPr>
          <p:nvPr/>
        </p:nvCxnSpPr>
        <p:spPr>
          <a:xfrm>
            <a:off x="9427464" y="2980123"/>
            <a:ext cx="0" cy="1103279"/>
          </a:xfrm>
          <a:prstGeom prst="line">
            <a:avLst/>
          </a:prstGeom>
          <a:ln w="63500" cap="rnd">
            <a:solidFill>
              <a:srgbClr val="FFC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conv_01">
            <a:extLst>
              <a:ext uri="{FF2B5EF4-FFF2-40B4-BE49-F238E27FC236}">
                <a16:creationId xmlns:a16="http://schemas.microsoft.com/office/drawing/2014/main" id="{5A694703-0122-47BC-AD15-181344CCF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486" y="3698258"/>
            <a:ext cx="1644650" cy="164465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0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1AF7D7A-41EA-44BC-BC1D-9D4F8F808CBE}"/>
              </a:ext>
            </a:extLst>
          </p:cNvPr>
          <p:cNvCxnSpPr>
            <a:cxnSpLocks/>
          </p:cNvCxnSpPr>
          <p:nvPr/>
        </p:nvCxnSpPr>
        <p:spPr>
          <a:xfrm>
            <a:off x="1205484" y="1691640"/>
            <a:ext cx="0" cy="36576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686EDD-DF65-40C8-98A7-B6DF77E15FEF}"/>
              </a:ext>
            </a:extLst>
          </p:cNvPr>
          <p:cNvCxnSpPr>
            <a:cxnSpLocks/>
          </p:cNvCxnSpPr>
          <p:nvPr/>
        </p:nvCxnSpPr>
        <p:spPr>
          <a:xfrm>
            <a:off x="1656588" y="1691640"/>
            <a:ext cx="0" cy="36576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4F7DC6B-DD5D-4B03-968A-4619137A96B4}"/>
              </a:ext>
            </a:extLst>
          </p:cNvPr>
          <p:cNvCxnSpPr>
            <a:cxnSpLocks/>
          </p:cNvCxnSpPr>
          <p:nvPr/>
        </p:nvCxnSpPr>
        <p:spPr>
          <a:xfrm>
            <a:off x="2107692" y="1691640"/>
            <a:ext cx="0" cy="36576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860E982-7D24-4E62-A606-A6D2C241DCF0}"/>
              </a:ext>
            </a:extLst>
          </p:cNvPr>
          <p:cNvCxnSpPr>
            <a:cxnSpLocks/>
          </p:cNvCxnSpPr>
          <p:nvPr/>
        </p:nvCxnSpPr>
        <p:spPr>
          <a:xfrm>
            <a:off x="2558796" y="1691640"/>
            <a:ext cx="0" cy="36576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934AE4C-F0C4-45B4-AECF-77331CC0224E}"/>
              </a:ext>
            </a:extLst>
          </p:cNvPr>
          <p:cNvCxnSpPr>
            <a:cxnSpLocks/>
            <a:endCxn id="80" idx="4"/>
          </p:cNvCxnSpPr>
          <p:nvPr/>
        </p:nvCxnSpPr>
        <p:spPr>
          <a:xfrm flipH="1">
            <a:off x="6127973" y="2966829"/>
            <a:ext cx="3303548" cy="213400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0DF3CCC-E844-48F5-A637-0F4C140753D7}"/>
              </a:ext>
            </a:extLst>
          </p:cNvPr>
          <p:cNvCxnSpPr>
            <a:cxnSpLocks/>
          </p:cNvCxnSpPr>
          <p:nvPr/>
        </p:nvCxnSpPr>
        <p:spPr>
          <a:xfrm>
            <a:off x="9424400" y="1714507"/>
            <a:ext cx="0" cy="36576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Aperture determines shape of blur kernel</a:t>
            </a:r>
            <a:endParaRPr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430379D-AAE0-41C5-B779-B333C86969D1}"/>
              </a:ext>
            </a:extLst>
          </p:cNvPr>
          <p:cNvCxnSpPr>
            <a:cxnSpLocks/>
          </p:cNvCxnSpPr>
          <p:nvPr/>
        </p:nvCxnSpPr>
        <p:spPr>
          <a:xfrm>
            <a:off x="3011331" y="5372107"/>
            <a:ext cx="3024246" cy="0"/>
          </a:xfrm>
          <a:prstGeom prst="straightConnector1">
            <a:avLst/>
          </a:prstGeom>
          <a:ln w="38100" cap="rnd">
            <a:solidFill>
              <a:schemeClr val="tx1"/>
            </a:solidFill>
            <a:bevel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0719340-6FF9-44BA-9EB8-E1FE021930A2}"/>
              </a:ext>
            </a:extLst>
          </p:cNvPr>
          <p:cNvCxnSpPr>
            <a:cxnSpLocks/>
          </p:cNvCxnSpPr>
          <p:nvPr/>
        </p:nvCxnSpPr>
        <p:spPr>
          <a:xfrm>
            <a:off x="3008376" y="1690243"/>
            <a:ext cx="0" cy="36576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Put a photosensor in front of object">
            <a:extLst>
              <a:ext uri="{FF2B5EF4-FFF2-40B4-BE49-F238E27FC236}">
                <a16:creationId xmlns:a16="http://schemas.microsoft.com/office/drawing/2014/main" id="{D20EABB0-3C08-4094-BD22-0385E7EA19FA}"/>
              </a:ext>
            </a:extLst>
          </p:cNvPr>
          <p:cNvSpPr txBox="1"/>
          <p:nvPr/>
        </p:nvSpPr>
        <p:spPr>
          <a:xfrm>
            <a:off x="3008377" y="5391714"/>
            <a:ext cx="3027200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object distance D</a:t>
            </a:r>
            <a:endParaRPr sz="2400" dirty="0">
              <a:latin typeface="+mj-lt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8E23E49-67E5-4716-BB6D-2A8C9A8978D2}"/>
              </a:ext>
            </a:extLst>
          </p:cNvPr>
          <p:cNvCxnSpPr>
            <a:cxnSpLocks/>
          </p:cNvCxnSpPr>
          <p:nvPr/>
        </p:nvCxnSpPr>
        <p:spPr>
          <a:xfrm>
            <a:off x="6222638" y="5386923"/>
            <a:ext cx="3139131" cy="0"/>
          </a:xfrm>
          <a:prstGeom prst="straightConnector1">
            <a:avLst/>
          </a:prstGeom>
          <a:ln w="38100" cap="rnd">
            <a:solidFill>
              <a:schemeClr val="tx1"/>
            </a:solidFill>
            <a:bevel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Put a photosensor in front of object">
            <a:extLst>
              <a:ext uri="{FF2B5EF4-FFF2-40B4-BE49-F238E27FC236}">
                <a16:creationId xmlns:a16="http://schemas.microsoft.com/office/drawing/2014/main" id="{9FE858F1-AF2E-4548-A8FA-441E7809459A}"/>
              </a:ext>
            </a:extLst>
          </p:cNvPr>
          <p:cNvSpPr txBox="1"/>
          <p:nvPr/>
        </p:nvSpPr>
        <p:spPr>
          <a:xfrm>
            <a:off x="6222578" y="5391714"/>
            <a:ext cx="3126868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focus distance D’</a:t>
            </a:r>
            <a:endParaRPr sz="2400" dirty="0">
              <a:latin typeface="+mj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600009-6448-483A-88B8-9B283DA716C8}"/>
              </a:ext>
            </a:extLst>
          </p:cNvPr>
          <p:cNvCxnSpPr>
            <a:cxnSpLocks/>
            <a:stCxn id="71" idx="6"/>
            <a:endCxn id="80" idx="0"/>
          </p:cNvCxnSpPr>
          <p:nvPr/>
        </p:nvCxnSpPr>
        <p:spPr>
          <a:xfrm flipV="1">
            <a:off x="1270170" y="1934275"/>
            <a:ext cx="4857803" cy="158419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BCB07CB-AC18-4CBC-AA19-2AD19A729A58}"/>
              </a:ext>
            </a:extLst>
          </p:cNvPr>
          <p:cNvCxnSpPr>
            <a:cxnSpLocks/>
            <a:endCxn id="80" idx="0"/>
          </p:cNvCxnSpPr>
          <p:nvPr/>
        </p:nvCxnSpPr>
        <p:spPr>
          <a:xfrm flipH="1" flipV="1">
            <a:off x="6127973" y="1934275"/>
            <a:ext cx="3303548" cy="2149127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C94D63D-203D-42E9-AD65-FA5A212FFDA8}"/>
              </a:ext>
            </a:extLst>
          </p:cNvPr>
          <p:cNvCxnSpPr>
            <a:cxnSpLocks/>
            <a:stCxn id="71" idx="5"/>
            <a:endCxn id="80" idx="4"/>
          </p:cNvCxnSpPr>
          <p:nvPr/>
        </p:nvCxnSpPr>
        <p:spPr>
          <a:xfrm>
            <a:off x="1269010" y="3570943"/>
            <a:ext cx="4858963" cy="1529886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3EE810B-A2B2-4DB5-A71C-A35FA6FF3AB9}"/>
              </a:ext>
            </a:extLst>
          </p:cNvPr>
          <p:cNvGrpSpPr/>
          <p:nvPr/>
        </p:nvGrpSpPr>
        <p:grpSpPr>
          <a:xfrm>
            <a:off x="5934872" y="1685308"/>
            <a:ext cx="386202" cy="3657600"/>
            <a:chOff x="5934872" y="1796433"/>
            <a:chExt cx="386202" cy="36576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0D0C97-74A0-44E8-A441-DD8D31646A47}"/>
                </a:ext>
              </a:extLst>
            </p:cNvPr>
            <p:cNvSpPr/>
            <p:nvPr/>
          </p:nvSpPr>
          <p:spPr>
            <a:xfrm>
              <a:off x="6082253" y="1796433"/>
              <a:ext cx="91440" cy="3657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5B8458E-112F-4C89-BA20-DC54F9D9CA44}"/>
                </a:ext>
              </a:extLst>
            </p:cNvPr>
            <p:cNvSpPr/>
            <p:nvPr/>
          </p:nvSpPr>
          <p:spPr>
            <a:xfrm>
              <a:off x="5934872" y="2045400"/>
              <a:ext cx="386202" cy="316655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1" name="Oval 70">
            <a:extLst>
              <a:ext uri="{FF2B5EF4-FFF2-40B4-BE49-F238E27FC236}">
                <a16:creationId xmlns:a16="http://schemas.microsoft.com/office/drawing/2014/main" id="{D85A659A-3B96-42C7-89FE-B2AC81B10D50}"/>
              </a:ext>
            </a:extLst>
          </p:cNvPr>
          <p:cNvSpPr/>
          <p:nvPr/>
        </p:nvSpPr>
        <p:spPr>
          <a:xfrm rot="20325895">
            <a:off x="1137666" y="3474727"/>
            <a:ext cx="137160" cy="1371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9">
            <a:extLst>
              <a:ext uri="{FF2B5EF4-FFF2-40B4-BE49-F238E27FC236}">
                <a16:creationId xmlns:a16="http://schemas.microsoft.com/office/drawing/2014/main" id="{7736D43C-70F4-43AE-B219-307B3D0D73E8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19" b="49603"/>
          <a:stretch>
            <a:fillRect/>
          </a:stretch>
        </p:blipFill>
        <p:spPr bwMode="auto">
          <a:xfrm>
            <a:off x="10446801" y="1720366"/>
            <a:ext cx="1642489" cy="16409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9" name="Text Box 18">
            <a:extLst>
              <a:ext uri="{FF2B5EF4-FFF2-40B4-BE49-F238E27FC236}">
                <a16:creationId xmlns:a16="http://schemas.microsoft.com/office/drawing/2014/main" id="{8ACD76C9-99EB-451E-BEE5-D3D5E7FB4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0640" y="3298967"/>
            <a:ext cx="64773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400" dirty="0">
                <a:latin typeface="+mj-lt"/>
              </a:rPr>
              <a:t>PSF</a:t>
            </a:r>
          </a:p>
        </p:txBody>
      </p:sp>
      <p:sp>
        <p:nvSpPr>
          <p:cNvPr id="42" name="AutoShape 21">
            <a:extLst>
              <a:ext uri="{FF2B5EF4-FFF2-40B4-BE49-F238E27FC236}">
                <a16:creationId xmlns:a16="http://schemas.microsoft.com/office/drawing/2014/main" id="{5849364E-1B7A-4C0E-9885-6CB47EB84E72}"/>
              </a:ext>
            </a:extLst>
          </p:cNvPr>
          <p:cNvSpPr>
            <a:spLocks/>
          </p:cNvSpPr>
          <p:nvPr/>
        </p:nvSpPr>
        <p:spPr bwMode="auto">
          <a:xfrm>
            <a:off x="9543940" y="2966828"/>
            <a:ext cx="266700" cy="1116573"/>
          </a:xfrm>
          <a:prstGeom prst="rightBrace">
            <a:avLst>
              <a:gd name="adj1" fmla="val 8333"/>
              <a:gd name="adj2" fmla="val 50000"/>
            </a:avLst>
          </a:prstGeom>
          <a:noFill/>
          <a:ln w="38100">
            <a:solidFill>
              <a:srgbClr val="FFC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A6ABED9-935D-43E4-9E35-C827FA5539A1}"/>
              </a:ext>
            </a:extLst>
          </p:cNvPr>
          <p:cNvCxnSpPr>
            <a:cxnSpLocks/>
          </p:cNvCxnSpPr>
          <p:nvPr/>
        </p:nvCxnSpPr>
        <p:spPr>
          <a:xfrm>
            <a:off x="9427464" y="2980123"/>
            <a:ext cx="0" cy="1103279"/>
          </a:xfrm>
          <a:prstGeom prst="line">
            <a:avLst/>
          </a:prstGeom>
          <a:ln w="63500" cap="rnd">
            <a:solidFill>
              <a:srgbClr val="FFC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conv_01">
            <a:extLst>
              <a:ext uri="{FF2B5EF4-FFF2-40B4-BE49-F238E27FC236}">
                <a16:creationId xmlns:a16="http://schemas.microsoft.com/office/drawing/2014/main" id="{5A694703-0122-47BC-AD15-181344CCF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486" y="3698258"/>
            <a:ext cx="1644650" cy="164465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95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Aperture determines shape of blur kernel</a:t>
            </a:r>
            <a:endParaRPr dirty="0"/>
          </a:p>
        </p:txBody>
      </p:sp>
      <p:sp>
        <p:nvSpPr>
          <p:cNvPr id="39" name="Text Box 18">
            <a:extLst>
              <a:ext uri="{FF2B5EF4-FFF2-40B4-BE49-F238E27FC236}">
                <a16:creationId xmlns:a16="http://schemas.microsoft.com/office/drawing/2014/main" id="{8ACD76C9-99EB-451E-BEE5-D3D5E7FB4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0640" y="3226394"/>
            <a:ext cx="64773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400" dirty="0">
                <a:latin typeface="+mj-lt"/>
              </a:rPr>
              <a:t>PSF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62C039-0B82-4E68-8BB4-E441FADEF9C1}"/>
              </a:ext>
            </a:extLst>
          </p:cNvPr>
          <p:cNvGrpSpPr/>
          <p:nvPr/>
        </p:nvGrpSpPr>
        <p:grpSpPr>
          <a:xfrm>
            <a:off x="422974" y="1812575"/>
            <a:ext cx="11346052" cy="3457760"/>
            <a:chOff x="548058" y="1885148"/>
            <a:chExt cx="11346052" cy="345776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D303F3B-F7F1-4C99-851A-56A793BA6CA7}"/>
                </a:ext>
              </a:extLst>
            </p:cNvPr>
            <p:cNvGrpSpPr/>
            <p:nvPr/>
          </p:nvGrpSpPr>
          <p:grpSpPr>
            <a:xfrm>
              <a:off x="548058" y="1885148"/>
              <a:ext cx="11346052" cy="3457760"/>
              <a:chOff x="548058" y="1885148"/>
              <a:chExt cx="11346052" cy="3457760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A0F1012-BC52-477F-B5DE-2B536AB18C8B}"/>
                  </a:ext>
                </a:extLst>
              </p:cNvPr>
              <p:cNvSpPr/>
              <p:nvPr/>
            </p:nvSpPr>
            <p:spPr>
              <a:xfrm>
                <a:off x="4492267" y="1885148"/>
                <a:ext cx="3457758" cy="345776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Picture 39">
                <a:extLst>
                  <a:ext uri="{FF2B5EF4-FFF2-40B4-BE49-F238E27FC236}">
                    <a16:creationId xmlns:a16="http://schemas.microsoft.com/office/drawing/2014/main" id="{7736D43C-70F4-43AE-B219-307B3D0D73E8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9919" b="49603"/>
              <a:stretch>
                <a:fillRect/>
              </a:stretch>
            </p:blipFill>
            <p:spPr bwMode="auto">
              <a:xfrm>
                <a:off x="548058" y="1888212"/>
                <a:ext cx="3457885" cy="3454696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40" name="Picture 2" descr="conv_01">
                <a:extLst>
                  <a:ext uri="{FF2B5EF4-FFF2-40B4-BE49-F238E27FC236}">
                    <a16:creationId xmlns:a16="http://schemas.microsoft.com/office/drawing/2014/main" id="{5A694703-0122-47BC-AD15-181344CCF8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36351" y="1885149"/>
                <a:ext cx="3457759" cy="3457759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" name="Pentagon 1">
              <a:extLst>
                <a:ext uri="{FF2B5EF4-FFF2-40B4-BE49-F238E27FC236}">
                  <a16:creationId xmlns:a16="http://schemas.microsoft.com/office/drawing/2014/main" id="{E00ED749-0571-4F31-9F7F-4CBC085CBD1E}"/>
                </a:ext>
              </a:extLst>
            </p:cNvPr>
            <p:cNvSpPr/>
            <p:nvPr/>
          </p:nvSpPr>
          <p:spPr>
            <a:xfrm rot="20568663">
              <a:off x="5141510" y="2481090"/>
              <a:ext cx="2159274" cy="2056450"/>
            </a:xfrm>
            <a:prstGeom prst="pent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Put a photosensor in front of object">
            <a:extLst>
              <a:ext uri="{FF2B5EF4-FFF2-40B4-BE49-F238E27FC236}">
                <a16:creationId xmlns:a16="http://schemas.microsoft.com/office/drawing/2014/main" id="{0F02529B-3892-4CFB-B39E-1F4F235D7C55}"/>
              </a:ext>
            </a:extLst>
          </p:cNvPr>
          <p:cNvSpPr txBox="1"/>
          <p:nvPr/>
        </p:nvSpPr>
        <p:spPr>
          <a:xfrm>
            <a:off x="422974" y="5391516"/>
            <a:ext cx="3457886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photo of aperture</a:t>
            </a:r>
          </a:p>
        </p:txBody>
      </p:sp>
      <p:sp>
        <p:nvSpPr>
          <p:cNvPr id="32" name="Put a photosensor in front of object">
            <a:extLst>
              <a:ext uri="{FF2B5EF4-FFF2-40B4-BE49-F238E27FC236}">
                <a16:creationId xmlns:a16="http://schemas.microsoft.com/office/drawing/2014/main" id="{33EAC18F-A4FA-4D51-8EA0-58EC354C6535}"/>
              </a:ext>
            </a:extLst>
          </p:cNvPr>
          <p:cNvSpPr txBox="1"/>
          <p:nvPr/>
        </p:nvSpPr>
        <p:spPr>
          <a:xfrm>
            <a:off x="4165600" y="5391516"/>
            <a:ext cx="3861052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shape of aperture </a:t>
            </a:r>
          </a:p>
          <a:p>
            <a:pPr algn="ctr"/>
            <a:r>
              <a:rPr lang="en-US" sz="2400" dirty="0">
                <a:latin typeface="+mj-lt"/>
              </a:rPr>
              <a:t>(optical transfer function, OTF)</a:t>
            </a:r>
          </a:p>
        </p:txBody>
      </p:sp>
      <p:sp>
        <p:nvSpPr>
          <p:cNvPr id="34" name="Put a photosensor in front of object">
            <a:extLst>
              <a:ext uri="{FF2B5EF4-FFF2-40B4-BE49-F238E27FC236}">
                <a16:creationId xmlns:a16="http://schemas.microsoft.com/office/drawing/2014/main" id="{DFC3ED8A-5C6B-4163-8286-E47301CA231A}"/>
              </a:ext>
            </a:extLst>
          </p:cNvPr>
          <p:cNvSpPr txBox="1"/>
          <p:nvPr/>
        </p:nvSpPr>
        <p:spPr>
          <a:xfrm>
            <a:off x="8311140" y="5391516"/>
            <a:ext cx="3457886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blur kernel</a:t>
            </a:r>
          </a:p>
          <a:p>
            <a:pPr algn="ctr"/>
            <a:r>
              <a:rPr lang="en-US" sz="2400" dirty="0">
                <a:latin typeface="+mj-lt"/>
              </a:rPr>
              <a:t>(point spread function, PSF)</a:t>
            </a:r>
          </a:p>
        </p:txBody>
      </p:sp>
      <p:sp>
        <p:nvSpPr>
          <p:cNvPr id="35" name="Put a photosensor in front of object">
            <a:extLst>
              <a:ext uri="{FF2B5EF4-FFF2-40B4-BE49-F238E27FC236}">
                <a16:creationId xmlns:a16="http://schemas.microsoft.com/office/drawing/2014/main" id="{DB663F78-F21D-47D8-AA05-CDC32CBD0CD8}"/>
              </a:ext>
            </a:extLst>
          </p:cNvPr>
          <p:cNvSpPr txBox="1"/>
          <p:nvPr/>
        </p:nvSpPr>
        <p:spPr>
          <a:xfrm>
            <a:off x="4450088" y="6328924"/>
            <a:ext cx="7318938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r"/>
            <a:r>
              <a:rPr lang="en-US" sz="2400" dirty="0">
                <a:latin typeface="+mj-lt"/>
              </a:rPr>
              <a:t>How do the OTF and PSF relate to each other?</a:t>
            </a:r>
          </a:p>
        </p:txBody>
      </p:sp>
      <p:sp>
        <p:nvSpPr>
          <p:cNvPr id="36" name="Put a photosensor in front of object">
            <a:extLst>
              <a:ext uri="{FF2B5EF4-FFF2-40B4-BE49-F238E27FC236}">
                <a16:creationId xmlns:a16="http://schemas.microsoft.com/office/drawing/2014/main" id="{B1F53301-814B-4DBD-82DD-62E9C057A03B}"/>
              </a:ext>
            </a:extLst>
          </p:cNvPr>
          <p:cNvSpPr txBox="1"/>
          <p:nvPr/>
        </p:nvSpPr>
        <p:spPr>
          <a:xfrm>
            <a:off x="8311140" y="1067338"/>
            <a:ext cx="3457886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What causes these lines?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1AEFCCE-801E-47B2-8922-A09AC233C706}"/>
              </a:ext>
            </a:extLst>
          </p:cNvPr>
          <p:cNvCxnSpPr>
            <a:cxnSpLocks/>
          </p:cNvCxnSpPr>
          <p:nvPr/>
        </p:nvCxnSpPr>
        <p:spPr>
          <a:xfrm flipH="1">
            <a:off x="10174514" y="1508806"/>
            <a:ext cx="435430" cy="1277937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49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Removing depth defocus</a:t>
            </a:r>
            <a:endParaRPr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55F83EF-B5CB-4CE0-89B2-5D0BA5B62B64}"/>
              </a:ext>
            </a:extLst>
          </p:cNvPr>
          <p:cNvGrpSpPr/>
          <p:nvPr/>
        </p:nvGrpSpPr>
        <p:grpSpPr>
          <a:xfrm>
            <a:off x="8790520" y="1325563"/>
            <a:ext cx="3457886" cy="3029006"/>
            <a:chOff x="440486" y="1192892"/>
            <a:chExt cx="3457886" cy="3029006"/>
          </a:xfrm>
        </p:grpSpPr>
        <p:pic>
          <p:nvPicPr>
            <p:cNvPr id="16" name="Picture 16" descr="beer_cock_inp_scalled_win4">
              <a:extLst>
                <a:ext uri="{FF2B5EF4-FFF2-40B4-BE49-F238E27FC236}">
                  <a16:creationId xmlns:a16="http://schemas.microsoft.com/office/drawing/2014/main" id="{DBFE1970-6AA5-43F3-A794-D64A7E1EFA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81" b="5428"/>
            <a:stretch>
              <a:fillRect/>
            </a:stretch>
          </p:blipFill>
          <p:spPr bwMode="auto">
            <a:xfrm>
              <a:off x="827091" y="1192892"/>
              <a:ext cx="2684677" cy="2484667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Put a photosensor in front of object">
              <a:extLst>
                <a:ext uri="{FF2B5EF4-FFF2-40B4-BE49-F238E27FC236}">
                  <a16:creationId xmlns:a16="http://schemas.microsoft.com/office/drawing/2014/main" id="{C7C64AC8-0D72-4D1D-BC8A-BAF999D7BB92}"/>
                </a:ext>
              </a:extLst>
            </p:cNvPr>
            <p:cNvSpPr txBox="1"/>
            <p:nvPr/>
          </p:nvSpPr>
          <p:spPr>
            <a:xfrm>
              <a:off x="440486" y="3780430"/>
              <a:ext cx="3457886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/>
            <a:p>
              <a:pPr algn="ctr"/>
              <a:r>
                <a:rPr lang="en-US" sz="2400" dirty="0">
                  <a:latin typeface="+mj-lt"/>
                </a:rPr>
                <a:t>input defocused image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5C57C0E-AA20-4133-BC2D-2080AA393A2F}"/>
              </a:ext>
            </a:extLst>
          </p:cNvPr>
          <p:cNvGrpSpPr/>
          <p:nvPr/>
        </p:nvGrpSpPr>
        <p:grpSpPr>
          <a:xfrm>
            <a:off x="312070" y="2334530"/>
            <a:ext cx="8552986" cy="2057563"/>
            <a:chOff x="4131631" y="2340805"/>
            <a:chExt cx="7882972" cy="189637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0995972-B3E7-4B5D-9F71-B15C35ABCBB3}"/>
                </a:ext>
              </a:extLst>
            </p:cNvPr>
            <p:cNvGrpSpPr/>
            <p:nvPr/>
          </p:nvGrpSpPr>
          <p:grpSpPr>
            <a:xfrm>
              <a:off x="4131631" y="2340805"/>
              <a:ext cx="7882972" cy="1361851"/>
              <a:chOff x="4505777" y="2467696"/>
              <a:chExt cx="7134680" cy="1232578"/>
            </a:xfrm>
          </p:grpSpPr>
          <p:pic>
            <p:nvPicPr>
              <p:cNvPr id="17" name="Picture 44" descr="conv_08">
                <a:extLst>
                  <a:ext uri="{FF2B5EF4-FFF2-40B4-BE49-F238E27FC236}">
                    <a16:creationId xmlns:a16="http://schemas.microsoft.com/office/drawing/2014/main" id="{38754873-E02B-4112-8980-4943AF69BA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33542" y="2467696"/>
                <a:ext cx="1230993" cy="12309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45" descr="conv_11">
                <a:extLst>
                  <a:ext uri="{FF2B5EF4-FFF2-40B4-BE49-F238E27FC236}">
                    <a16:creationId xmlns:a16="http://schemas.microsoft.com/office/drawing/2014/main" id="{B5872423-957F-42A1-AE37-1763B9E147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09464" y="2469282"/>
                <a:ext cx="1230993" cy="12309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46" descr="conv_01">
                <a:extLst>
                  <a:ext uri="{FF2B5EF4-FFF2-40B4-BE49-F238E27FC236}">
                    <a16:creationId xmlns:a16="http://schemas.microsoft.com/office/drawing/2014/main" id="{CACFF276-2F3D-4455-A298-4AEF351A48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05777" y="2467696"/>
                <a:ext cx="1230992" cy="12309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47" descr="conv_03">
                <a:extLst>
                  <a:ext uri="{FF2B5EF4-FFF2-40B4-BE49-F238E27FC236}">
                    <a16:creationId xmlns:a16="http://schemas.microsoft.com/office/drawing/2014/main" id="{35929656-9C2A-4A0F-B58B-F376226950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81698" y="2467696"/>
                <a:ext cx="1230993" cy="12309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48" descr="conv_06">
                <a:extLst>
                  <a:ext uri="{FF2B5EF4-FFF2-40B4-BE49-F238E27FC236}">
                    <a16:creationId xmlns:a16="http://schemas.microsoft.com/office/drawing/2014/main" id="{D5FDBE30-EC1B-421C-9B45-EA6D721727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57620" y="2467696"/>
                <a:ext cx="1230993" cy="12309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Put a photosensor in front of object">
              <a:extLst>
                <a:ext uri="{FF2B5EF4-FFF2-40B4-BE49-F238E27FC236}">
                  <a16:creationId xmlns:a16="http://schemas.microsoft.com/office/drawing/2014/main" id="{83490679-6FF5-45B5-B487-21E464E30643}"/>
                </a:ext>
              </a:extLst>
            </p:cNvPr>
            <p:cNvSpPr txBox="1"/>
            <p:nvPr/>
          </p:nvSpPr>
          <p:spPr>
            <a:xfrm>
              <a:off x="4505776" y="3795716"/>
              <a:ext cx="7134680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/>
            <a:p>
              <a:pPr algn="ctr"/>
              <a:r>
                <a:rPr lang="en-US" sz="2400" dirty="0">
                  <a:latin typeface="+mj-lt"/>
                </a:rPr>
                <a:t>measured PSFs at different depths</a:t>
              </a:r>
            </a:p>
          </p:txBody>
        </p:sp>
      </p:grpSp>
      <p:sp>
        <p:nvSpPr>
          <p:cNvPr id="30" name="Put a photosensor in front of object">
            <a:extLst>
              <a:ext uri="{FF2B5EF4-FFF2-40B4-BE49-F238E27FC236}">
                <a16:creationId xmlns:a16="http://schemas.microsoft.com/office/drawing/2014/main" id="{1F0A8630-A0E1-492D-AF06-4F9F00066105}"/>
              </a:ext>
            </a:extLst>
          </p:cNvPr>
          <p:cNvSpPr txBox="1"/>
          <p:nvPr/>
        </p:nvSpPr>
        <p:spPr>
          <a:xfrm>
            <a:off x="540339" y="5364530"/>
            <a:ext cx="777483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r>
              <a:rPr lang="en-US" sz="2400" dirty="0">
                <a:latin typeface="+mj-lt"/>
              </a:rPr>
              <a:t>How would you create an all in-focus image given the above? </a:t>
            </a:r>
          </a:p>
        </p:txBody>
      </p:sp>
    </p:spTree>
    <p:extLst>
      <p:ext uri="{BB962C8B-B14F-4D97-AF65-F5344CB8AC3E}">
        <p14:creationId xmlns:p14="http://schemas.microsoft.com/office/powerpoint/2010/main" val="2839372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Removing depth defocus</a:t>
            </a:r>
            <a:endParaRPr dirty="0"/>
          </a:p>
        </p:txBody>
      </p:sp>
      <p:pic>
        <p:nvPicPr>
          <p:cNvPr id="15" name="Picture 17" descr="beer_cock_inp_scalled_win4_w3">
            <a:extLst>
              <a:ext uri="{FF2B5EF4-FFF2-40B4-BE49-F238E27FC236}">
                <a16:creationId xmlns:a16="http://schemas.microsoft.com/office/drawing/2014/main" id="{628F970F-6B12-44FF-9FD4-4259A5A51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561" y="4573525"/>
            <a:ext cx="1429026" cy="142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8" descr="beer_cock_inp_scalled_win4_w1">
            <a:extLst>
              <a:ext uri="{FF2B5EF4-FFF2-40B4-BE49-F238E27FC236}">
                <a16:creationId xmlns:a16="http://schemas.microsoft.com/office/drawing/2014/main" id="{EB59F4E3-492C-4A2B-869F-7BB6FD500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945" y="1539404"/>
            <a:ext cx="1429026" cy="142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9" descr="beer_cock_inp_scalled_win4_w2">
            <a:extLst>
              <a:ext uri="{FF2B5EF4-FFF2-40B4-BE49-F238E27FC236}">
                <a16:creationId xmlns:a16="http://schemas.microsoft.com/office/drawing/2014/main" id="{AA74A1D6-5023-448A-9293-85AD5CDF8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561" y="3056465"/>
            <a:ext cx="1429026" cy="142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0" descr="beer_cock_deb_scalled_win4_w1">
            <a:extLst>
              <a:ext uri="{FF2B5EF4-FFF2-40B4-BE49-F238E27FC236}">
                <a16:creationId xmlns:a16="http://schemas.microsoft.com/office/drawing/2014/main" id="{776096AD-8159-4991-81F0-73BC4D8A6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551" y="1539404"/>
            <a:ext cx="1429026" cy="142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1" descr="beer_cock_deb_scalled_win4_w2">
            <a:extLst>
              <a:ext uri="{FF2B5EF4-FFF2-40B4-BE49-F238E27FC236}">
                <a16:creationId xmlns:a16="http://schemas.microsoft.com/office/drawing/2014/main" id="{DAC375A2-0988-4634-BF59-977CF547A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551" y="3056465"/>
            <a:ext cx="1429026" cy="142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beer_cock_inp_scalled_win4_w3">
            <a:extLst>
              <a:ext uri="{FF2B5EF4-FFF2-40B4-BE49-F238E27FC236}">
                <a16:creationId xmlns:a16="http://schemas.microsoft.com/office/drawing/2014/main" id="{7C615B9C-1FE1-49AB-B440-37068B040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551" y="4573525"/>
            <a:ext cx="1429026" cy="142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8" descr="conv_11">
            <a:extLst>
              <a:ext uri="{FF2B5EF4-FFF2-40B4-BE49-F238E27FC236}">
                <a16:creationId xmlns:a16="http://schemas.microsoft.com/office/drawing/2014/main" id="{8DE7A125-A09A-430A-A11F-932D71BA6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3" t="10213" r="10213" b="10213"/>
          <a:stretch>
            <a:fillRect/>
          </a:stretch>
        </p:blipFill>
        <p:spPr bwMode="auto">
          <a:xfrm>
            <a:off x="4515556" y="4573525"/>
            <a:ext cx="1429026" cy="1429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9" descr="conv_03">
            <a:extLst>
              <a:ext uri="{FF2B5EF4-FFF2-40B4-BE49-F238E27FC236}">
                <a16:creationId xmlns:a16="http://schemas.microsoft.com/office/drawing/2014/main" id="{4DD35514-86E7-4C0C-96BF-C47EEEB7D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3" t="10213" r="10213" b="10213"/>
          <a:stretch>
            <a:fillRect/>
          </a:stretch>
        </p:blipFill>
        <p:spPr bwMode="auto">
          <a:xfrm>
            <a:off x="4515556" y="1539404"/>
            <a:ext cx="1429026" cy="1429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50" descr="conv_06">
            <a:extLst>
              <a:ext uri="{FF2B5EF4-FFF2-40B4-BE49-F238E27FC236}">
                <a16:creationId xmlns:a16="http://schemas.microsoft.com/office/drawing/2014/main" id="{D204C74D-C95F-4C1B-B6EC-3EE55C8C9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3" t="10213" r="10213" b="10213"/>
          <a:stretch>
            <a:fillRect/>
          </a:stretch>
        </p:blipFill>
        <p:spPr bwMode="auto">
          <a:xfrm>
            <a:off x="4515558" y="3056465"/>
            <a:ext cx="1429024" cy="1429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B069F33-43D4-4FB4-BA15-AD7DD3E7A7F4}"/>
              </a:ext>
            </a:extLst>
          </p:cNvPr>
          <p:cNvGrpSpPr/>
          <p:nvPr/>
        </p:nvGrpSpPr>
        <p:grpSpPr>
          <a:xfrm>
            <a:off x="8904342" y="890133"/>
            <a:ext cx="3457886" cy="2715451"/>
            <a:chOff x="554308" y="1192892"/>
            <a:chExt cx="3457886" cy="2715451"/>
          </a:xfrm>
        </p:grpSpPr>
        <p:pic>
          <p:nvPicPr>
            <p:cNvPr id="34" name="Picture 16" descr="beer_cock_inp_scalled_win4">
              <a:extLst>
                <a:ext uri="{FF2B5EF4-FFF2-40B4-BE49-F238E27FC236}">
                  <a16:creationId xmlns:a16="http://schemas.microsoft.com/office/drawing/2014/main" id="{678EC9DE-042B-43FB-A53E-9583109302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81" b="5428"/>
            <a:stretch>
              <a:fillRect/>
            </a:stretch>
          </p:blipFill>
          <p:spPr bwMode="auto">
            <a:xfrm>
              <a:off x="1054735" y="1192892"/>
              <a:ext cx="2457033" cy="2273983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Put a photosensor in front of object">
              <a:extLst>
                <a:ext uri="{FF2B5EF4-FFF2-40B4-BE49-F238E27FC236}">
                  <a16:creationId xmlns:a16="http://schemas.microsoft.com/office/drawing/2014/main" id="{7E4ADAE2-0E27-4106-9708-E03C2E33E19E}"/>
                </a:ext>
              </a:extLst>
            </p:cNvPr>
            <p:cNvSpPr txBox="1"/>
            <p:nvPr/>
          </p:nvSpPr>
          <p:spPr>
            <a:xfrm>
              <a:off x="554308" y="3466875"/>
              <a:ext cx="3457886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/>
            <a:p>
              <a:pPr algn="ctr"/>
              <a:r>
                <a:rPr lang="en-US" sz="2400" dirty="0">
                  <a:latin typeface="+mj-lt"/>
                </a:rPr>
                <a:t>input defocused image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BEB9AC7-7C34-4A5B-BE3F-98763B015C63}"/>
              </a:ext>
            </a:extLst>
          </p:cNvPr>
          <p:cNvGrpSpPr/>
          <p:nvPr/>
        </p:nvGrpSpPr>
        <p:grpSpPr>
          <a:xfrm>
            <a:off x="9405159" y="3622818"/>
            <a:ext cx="2456643" cy="2444156"/>
            <a:chOff x="9177124" y="3893069"/>
            <a:chExt cx="2684678" cy="2671032"/>
          </a:xfrm>
        </p:grpSpPr>
        <p:pic>
          <p:nvPicPr>
            <p:cNvPr id="37" name="Picture 44" descr="conv_08">
              <a:extLst>
                <a:ext uri="{FF2B5EF4-FFF2-40B4-BE49-F238E27FC236}">
                  <a16:creationId xmlns:a16="http://schemas.microsoft.com/office/drawing/2014/main" id="{3EBF75F4-FEA2-4956-AB1A-8F7E70A9DE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7124" y="5280863"/>
              <a:ext cx="1283239" cy="1283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45" descr="conv_11">
              <a:extLst>
                <a:ext uri="{FF2B5EF4-FFF2-40B4-BE49-F238E27FC236}">
                  <a16:creationId xmlns:a16="http://schemas.microsoft.com/office/drawing/2014/main" id="{D8049532-C036-4238-878F-8BF6C660F6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8563" y="5280863"/>
              <a:ext cx="1283239" cy="1283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46" descr="conv_01">
              <a:extLst>
                <a:ext uri="{FF2B5EF4-FFF2-40B4-BE49-F238E27FC236}">
                  <a16:creationId xmlns:a16="http://schemas.microsoft.com/office/drawing/2014/main" id="{E8BCC298-4A27-4D0C-B2B8-5A805EA402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7125" y="3893069"/>
              <a:ext cx="1283238" cy="1283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7" descr="conv_03">
              <a:extLst>
                <a:ext uri="{FF2B5EF4-FFF2-40B4-BE49-F238E27FC236}">
                  <a16:creationId xmlns:a16="http://schemas.microsoft.com/office/drawing/2014/main" id="{29AFB9A9-66B9-408F-81FC-7FCFECD39E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8563" y="3893069"/>
              <a:ext cx="1283239" cy="1283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Put a photosensor in front of object">
            <a:extLst>
              <a:ext uri="{FF2B5EF4-FFF2-40B4-BE49-F238E27FC236}">
                <a16:creationId xmlns:a16="http://schemas.microsoft.com/office/drawing/2014/main" id="{F2208365-214F-482F-A1B4-F106BDE1DC32}"/>
              </a:ext>
            </a:extLst>
          </p:cNvPr>
          <p:cNvSpPr txBox="1"/>
          <p:nvPr/>
        </p:nvSpPr>
        <p:spPr>
          <a:xfrm>
            <a:off x="9404769" y="6052595"/>
            <a:ext cx="2457034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measured PSFs at different depths</a:t>
            </a:r>
          </a:p>
        </p:txBody>
      </p:sp>
      <p:sp>
        <p:nvSpPr>
          <p:cNvPr id="42" name="Put a photosensor in front of object">
            <a:extLst>
              <a:ext uri="{FF2B5EF4-FFF2-40B4-BE49-F238E27FC236}">
                <a16:creationId xmlns:a16="http://schemas.microsoft.com/office/drawing/2014/main" id="{CAF9A61A-6FDE-493C-BCDD-BFF37B41FAF8}"/>
              </a:ext>
            </a:extLst>
          </p:cNvPr>
          <p:cNvSpPr txBox="1"/>
          <p:nvPr/>
        </p:nvSpPr>
        <p:spPr>
          <a:xfrm>
            <a:off x="694841" y="6237260"/>
            <a:ext cx="777483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r>
              <a:rPr lang="en-US" sz="2400" dirty="0">
                <a:latin typeface="+mj-lt"/>
              </a:rPr>
              <a:t>How would you create an all in-focus image given the above? </a:t>
            </a:r>
          </a:p>
        </p:txBody>
      </p:sp>
      <p:sp>
        <p:nvSpPr>
          <p:cNvPr id="43" name="Put a photosensor in front of object">
            <a:extLst>
              <a:ext uri="{FF2B5EF4-FFF2-40B4-BE49-F238E27FC236}">
                <a16:creationId xmlns:a16="http://schemas.microsoft.com/office/drawing/2014/main" id="{7D3560D0-0FEB-49C1-827D-0004690D2064}"/>
              </a:ext>
            </a:extLst>
          </p:cNvPr>
          <p:cNvSpPr txBox="1"/>
          <p:nvPr/>
        </p:nvSpPr>
        <p:spPr>
          <a:xfrm>
            <a:off x="694841" y="927518"/>
            <a:ext cx="777483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r>
              <a:rPr lang="en-US" sz="2400" dirty="0">
                <a:latin typeface="+mj-lt"/>
              </a:rPr>
              <a:t>Defocus is </a:t>
            </a:r>
            <a:r>
              <a:rPr lang="en-US" sz="2400" i="1" dirty="0">
                <a:latin typeface="+mj-lt"/>
              </a:rPr>
              <a:t>local</a:t>
            </a:r>
            <a:r>
              <a:rPr lang="en-US" sz="2400" dirty="0">
                <a:latin typeface="+mj-lt"/>
              </a:rPr>
              <a:t> convolution with a depth-dependent kernel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61AD51-6352-40B3-822D-0FACCC879D08}"/>
              </a:ext>
            </a:extLst>
          </p:cNvPr>
          <p:cNvSpPr/>
          <p:nvPr/>
        </p:nvSpPr>
        <p:spPr>
          <a:xfrm>
            <a:off x="10273206" y="927519"/>
            <a:ext cx="728624" cy="72862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89ED1F1-81F7-466C-AAB7-F79CF9ADF502}"/>
              </a:ext>
            </a:extLst>
          </p:cNvPr>
          <p:cNvSpPr/>
          <p:nvPr/>
        </p:nvSpPr>
        <p:spPr>
          <a:xfrm>
            <a:off x="11131140" y="927518"/>
            <a:ext cx="728624" cy="72862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71307E7-DFBC-4710-9749-C8BA51E8357F}"/>
              </a:ext>
            </a:extLst>
          </p:cNvPr>
          <p:cNvSpPr/>
          <p:nvPr/>
        </p:nvSpPr>
        <p:spPr>
          <a:xfrm>
            <a:off x="9816654" y="2387982"/>
            <a:ext cx="728624" cy="72862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Put a photosensor in front of object">
            <a:extLst>
              <a:ext uri="{FF2B5EF4-FFF2-40B4-BE49-F238E27FC236}">
                <a16:creationId xmlns:a16="http://schemas.microsoft.com/office/drawing/2014/main" id="{777CDB6F-53F1-40D0-A1C9-C8D20778172A}"/>
              </a:ext>
            </a:extLst>
          </p:cNvPr>
          <p:cNvSpPr txBox="1"/>
          <p:nvPr/>
        </p:nvSpPr>
        <p:spPr>
          <a:xfrm>
            <a:off x="5944582" y="1932367"/>
            <a:ext cx="1025969" cy="995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*</a:t>
            </a:r>
          </a:p>
        </p:txBody>
      </p:sp>
      <p:sp>
        <p:nvSpPr>
          <p:cNvPr id="48" name="Put a photosensor in front of object">
            <a:extLst>
              <a:ext uri="{FF2B5EF4-FFF2-40B4-BE49-F238E27FC236}">
                <a16:creationId xmlns:a16="http://schemas.microsoft.com/office/drawing/2014/main" id="{846FA09E-8314-4796-B66F-6B87489C73CC}"/>
              </a:ext>
            </a:extLst>
          </p:cNvPr>
          <p:cNvSpPr txBox="1"/>
          <p:nvPr/>
        </p:nvSpPr>
        <p:spPr>
          <a:xfrm>
            <a:off x="5943600" y="3491213"/>
            <a:ext cx="1025969" cy="995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*</a:t>
            </a:r>
          </a:p>
        </p:txBody>
      </p:sp>
      <p:sp>
        <p:nvSpPr>
          <p:cNvPr id="49" name="Put a photosensor in front of object">
            <a:extLst>
              <a:ext uri="{FF2B5EF4-FFF2-40B4-BE49-F238E27FC236}">
                <a16:creationId xmlns:a16="http://schemas.microsoft.com/office/drawing/2014/main" id="{62C4CB16-3A3F-4245-A7D8-E6E2568862E1}"/>
              </a:ext>
            </a:extLst>
          </p:cNvPr>
          <p:cNvSpPr txBox="1"/>
          <p:nvPr/>
        </p:nvSpPr>
        <p:spPr>
          <a:xfrm>
            <a:off x="5943600" y="5008274"/>
            <a:ext cx="1025969" cy="995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*</a:t>
            </a:r>
          </a:p>
        </p:txBody>
      </p:sp>
      <p:sp>
        <p:nvSpPr>
          <p:cNvPr id="50" name="Put a photosensor in front of object">
            <a:extLst>
              <a:ext uri="{FF2B5EF4-FFF2-40B4-BE49-F238E27FC236}">
                <a16:creationId xmlns:a16="http://schemas.microsoft.com/office/drawing/2014/main" id="{61E028DE-0492-4CEB-87B0-8482762B18F2}"/>
              </a:ext>
            </a:extLst>
          </p:cNvPr>
          <p:cNvSpPr txBox="1"/>
          <p:nvPr/>
        </p:nvSpPr>
        <p:spPr>
          <a:xfrm>
            <a:off x="3486970" y="1755348"/>
            <a:ext cx="1025969" cy="995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=</a:t>
            </a:r>
          </a:p>
        </p:txBody>
      </p:sp>
      <p:sp>
        <p:nvSpPr>
          <p:cNvPr id="51" name="Put a photosensor in front of object">
            <a:extLst>
              <a:ext uri="{FF2B5EF4-FFF2-40B4-BE49-F238E27FC236}">
                <a16:creationId xmlns:a16="http://schemas.microsoft.com/office/drawing/2014/main" id="{252C9EB1-4E79-40E0-936E-B7723FFF4FCB}"/>
              </a:ext>
            </a:extLst>
          </p:cNvPr>
          <p:cNvSpPr txBox="1"/>
          <p:nvPr/>
        </p:nvSpPr>
        <p:spPr>
          <a:xfrm>
            <a:off x="3486969" y="3273245"/>
            <a:ext cx="1025969" cy="995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=</a:t>
            </a:r>
          </a:p>
        </p:txBody>
      </p:sp>
      <p:sp>
        <p:nvSpPr>
          <p:cNvPr id="52" name="Put a photosensor in front of object">
            <a:extLst>
              <a:ext uri="{FF2B5EF4-FFF2-40B4-BE49-F238E27FC236}">
                <a16:creationId xmlns:a16="http://schemas.microsoft.com/office/drawing/2014/main" id="{622B3F80-71FA-470B-9229-72C98A536DF0}"/>
              </a:ext>
            </a:extLst>
          </p:cNvPr>
          <p:cNvSpPr txBox="1"/>
          <p:nvPr/>
        </p:nvSpPr>
        <p:spPr>
          <a:xfrm>
            <a:off x="3486968" y="4790305"/>
            <a:ext cx="1025969" cy="995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=</a:t>
            </a:r>
          </a:p>
        </p:txBody>
      </p:sp>
      <p:sp>
        <p:nvSpPr>
          <p:cNvPr id="53" name="Put a photosensor in front of object">
            <a:extLst>
              <a:ext uri="{FF2B5EF4-FFF2-40B4-BE49-F238E27FC236}">
                <a16:creationId xmlns:a16="http://schemas.microsoft.com/office/drawing/2014/main" id="{A6ED026B-9324-4E89-B56C-0085B8FAFFF1}"/>
              </a:ext>
            </a:extLst>
          </p:cNvPr>
          <p:cNvSpPr txBox="1"/>
          <p:nvPr/>
        </p:nvSpPr>
        <p:spPr>
          <a:xfrm>
            <a:off x="574565" y="2032346"/>
            <a:ext cx="102596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depth 3</a:t>
            </a:r>
          </a:p>
        </p:txBody>
      </p:sp>
      <p:sp>
        <p:nvSpPr>
          <p:cNvPr id="54" name="Put a photosensor in front of object">
            <a:extLst>
              <a:ext uri="{FF2B5EF4-FFF2-40B4-BE49-F238E27FC236}">
                <a16:creationId xmlns:a16="http://schemas.microsoft.com/office/drawing/2014/main" id="{0E5084BA-51FB-41F2-A21E-AEECE6147649}"/>
              </a:ext>
            </a:extLst>
          </p:cNvPr>
          <p:cNvSpPr txBox="1"/>
          <p:nvPr/>
        </p:nvSpPr>
        <p:spPr>
          <a:xfrm>
            <a:off x="574565" y="3560677"/>
            <a:ext cx="102596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depth 2</a:t>
            </a:r>
          </a:p>
        </p:txBody>
      </p:sp>
      <p:sp>
        <p:nvSpPr>
          <p:cNvPr id="55" name="Put a photosensor in front of object">
            <a:extLst>
              <a:ext uri="{FF2B5EF4-FFF2-40B4-BE49-F238E27FC236}">
                <a16:creationId xmlns:a16="http://schemas.microsoft.com/office/drawing/2014/main" id="{C8EE83F0-CCA9-43B6-A46E-A46E47B0928E}"/>
              </a:ext>
            </a:extLst>
          </p:cNvPr>
          <p:cNvSpPr txBox="1"/>
          <p:nvPr/>
        </p:nvSpPr>
        <p:spPr>
          <a:xfrm>
            <a:off x="574564" y="5062770"/>
            <a:ext cx="102596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depth 1</a:t>
            </a:r>
          </a:p>
        </p:txBody>
      </p:sp>
    </p:spTree>
    <p:extLst>
      <p:ext uri="{BB962C8B-B14F-4D97-AF65-F5344CB8AC3E}">
        <p14:creationId xmlns:p14="http://schemas.microsoft.com/office/powerpoint/2010/main" val="219356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Removing depth defocus</a:t>
            </a:r>
            <a:endParaRPr dirty="0"/>
          </a:p>
        </p:txBody>
      </p:sp>
      <p:pic>
        <p:nvPicPr>
          <p:cNvPr id="15" name="Picture 17" descr="beer_cock_inp_scalled_win4_w3">
            <a:extLst>
              <a:ext uri="{FF2B5EF4-FFF2-40B4-BE49-F238E27FC236}">
                <a16:creationId xmlns:a16="http://schemas.microsoft.com/office/drawing/2014/main" id="{628F970F-6B12-44FF-9FD4-4259A5A51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561" y="4573525"/>
            <a:ext cx="1429026" cy="142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8" descr="beer_cock_inp_scalled_win4_w1">
            <a:extLst>
              <a:ext uri="{FF2B5EF4-FFF2-40B4-BE49-F238E27FC236}">
                <a16:creationId xmlns:a16="http://schemas.microsoft.com/office/drawing/2014/main" id="{EB59F4E3-492C-4A2B-869F-7BB6FD500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945" y="1539404"/>
            <a:ext cx="1429026" cy="142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9" descr="beer_cock_inp_scalled_win4_w2">
            <a:extLst>
              <a:ext uri="{FF2B5EF4-FFF2-40B4-BE49-F238E27FC236}">
                <a16:creationId xmlns:a16="http://schemas.microsoft.com/office/drawing/2014/main" id="{AA74A1D6-5023-448A-9293-85AD5CDF8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561" y="3056465"/>
            <a:ext cx="1429026" cy="142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0" descr="beer_cock_deb_scalled_win4_w1">
            <a:extLst>
              <a:ext uri="{FF2B5EF4-FFF2-40B4-BE49-F238E27FC236}">
                <a16:creationId xmlns:a16="http://schemas.microsoft.com/office/drawing/2014/main" id="{776096AD-8159-4991-81F0-73BC4D8A6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551" y="1539404"/>
            <a:ext cx="1429026" cy="142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1" descr="beer_cock_deb_scalled_win4_w2">
            <a:extLst>
              <a:ext uri="{FF2B5EF4-FFF2-40B4-BE49-F238E27FC236}">
                <a16:creationId xmlns:a16="http://schemas.microsoft.com/office/drawing/2014/main" id="{DAC375A2-0988-4634-BF59-977CF547A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551" y="3056465"/>
            <a:ext cx="1429026" cy="142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beer_cock_inp_scalled_win4_w3">
            <a:extLst>
              <a:ext uri="{FF2B5EF4-FFF2-40B4-BE49-F238E27FC236}">
                <a16:creationId xmlns:a16="http://schemas.microsoft.com/office/drawing/2014/main" id="{7C615B9C-1FE1-49AB-B440-37068B040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551" y="4573525"/>
            <a:ext cx="1429026" cy="142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8" descr="conv_11">
            <a:extLst>
              <a:ext uri="{FF2B5EF4-FFF2-40B4-BE49-F238E27FC236}">
                <a16:creationId xmlns:a16="http://schemas.microsoft.com/office/drawing/2014/main" id="{8DE7A125-A09A-430A-A11F-932D71BA6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3" t="10213" r="10213" b="10213"/>
          <a:stretch>
            <a:fillRect/>
          </a:stretch>
        </p:blipFill>
        <p:spPr bwMode="auto">
          <a:xfrm>
            <a:off x="4515556" y="4573525"/>
            <a:ext cx="1429026" cy="1429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9" descr="conv_03">
            <a:extLst>
              <a:ext uri="{FF2B5EF4-FFF2-40B4-BE49-F238E27FC236}">
                <a16:creationId xmlns:a16="http://schemas.microsoft.com/office/drawing/2014/main" id="{4DD35514-86E7-4C0C-96BF-C47EEEB7D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3" t="10213" r="10213" b="10213"/>
          <a:stretch>
            <a:fillRect/>
          </a:stretch>
        </p:blipFill>
        <p:spPr bwMode="auto">
          <a:xfrm>
            <a:off x="4515556" y="1539404"/>
            <a:ext cx="1429026" cy="1429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50" descr="conv_06">
            <a:extLst>
              <a:ext uri="{FF2B5EF4-FFF2-40B4-BE49-F238E27FC236}">
                <a16:creationId xmlns:a16="http://schemas.microsoft.com/office/drawing/2014/main" id="{D204C74D-C95F-4C1B-B6EC-3EE55C8C9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3" t="10213" r="10213" b="10213"/>
          <a:stretch>
            <a:fillRect/>
          </a:stretch>
        </p:blipFill>
        <p:spPr bwMode="auto">
          <a:xfrm>
            <a:off x="4515558" y="3056465"/>
            <a:ext cx="1429024" cy="1429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B069F33-43D4-4FB4-BA15-AD7DD3E7A7F4}"/>
              </a:ext>
            </a:extLst>
          </p:cNvPr>
          <p:cNvGrpSpPr/>
          <p:nvPr/>
        </p:nvGrpSpPr>
        <p:grpSpPr>
          <a:xfrm>
            <a:off x="8904342" y="890133"/>
            <a:ext cx="3457886" cy="2715451"/>
            <a:chOff x="554308" y="1192892"/>
            <a:chExt cx="3457886" cy="2715451"/>
          </a:xfrm>
        </p:grpSpPr>
        <p:pic>
          <p:nvPicPr>
            <p:cNvPr id="34" name="Picture 16" descr="beer_cock_inp_scalled_win4">
              <a:extLst>
                <a:ext uri="{FF2B5EF4-FFF2-40B4-BE49-F238E27FC236}">
                  <a16:creationId xmlns:a16="http://schemas.microsoft.com/office/drawing/2014/main" id="{678EC9DE-042B-43FB-A53E-9583109302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81" b="5428"/>
            <a:stretch>
              <a:fillRect/>
            </a:stretch>
          </p:blipFill>
          <p:spPr bwMode="auto">
            <a:xfrm>
              <a:off x="1054735" y="1192892"/>
              <a:ext cx="2457033" cy="2273983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Put a photosensor in front of object">
              <a:extLst>
                <a:ext uri="{FF2B5EF4-FFF2-40B4-BE49-F238E27FC236}">
                  <a16:creationId xmlns:a16="http://schemas.microsoft.com/office/drawing/2014/main" id="{7E4ADAE2-0E27-4106-9708-E03C2E33E19E}"/>
                </a:ext>
              </a:extLst>
            </p:cNvPr>
            <p:cNvSpPr txBox="1"/>
            <p:nvPr/>
          </p:nvSpPr>
          <p:spPr>
            <a:xfrm>
              <a:off x="554308" y="3466875"/>
              <a:ext cx="3457886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/>
            <a:p>
              <a:pPr algn="ctr"/>
              <a:r>
                <a:rPr lang="en-US" sz="2400" dirty="0">
                  <a:latin typeface="+mj-lt"/>
                </a:rPr>
                <a:t>input defocused image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BEB9AC7-7C34-4A5B-BE3F-98763B015C63}"/>
              </a:ext>
            </a:extLst>
          </p:cNvPr>
          <p:cNvGrpSpPr/>
          <p:nvPr/>
        </p:nvGrpSpPr>
        <p:grpSpPr>
          <a:xfrm>
            <a:off x="9405159" y="3622818"/>
            <a:ext cx="2456643" cy="2444156"/>
            <a:chOff x="9177124" y="3893069"/>
            <a:chExt cx="2684678" cy="2671032"/>
          </a:xfrm>
        </p:grpSpPr>
        <p:pic>
          <p:nvPicPr>
            <p:cNvPr id="37" name="Picture 44" descr="conv_08">
              <a:extLst>
                <a:ext uri="{FF2B5EF4-FFF2-40B4-BE49-F238E27FC236}">
                  <a16:creationId xmlns:a16="http://schemas.microsoft.com/office/drawing/2014/main" id="{3EBF75F4-FEA2-4956-AB1A-8F7E70A9DE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7124" y="5280863"/>
              <a:ext cx="1283239" cy="1283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45" descr="conv_11">
              <a:extLst>
                <a:ext uri="{FF2B5EF4-FFF2-40B4-BE49-F238E27FC236}">
                  <a16:creationId xmlns:a16="http://schemas.microsoft.com/office/drawing/2014/main" id="{D8049532-C036-4238-878F-8BF6C660F6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8563" y="5280863"/>
              <a:ext cx="1283239" cy="1283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46" descr="conv_01">
              <a:extLst>
                <a:ext uri="{FF2B5EF4-FFF2-40B4-BE49-F238E27FC236}">
                  <a16:creationId xmlns:a16="http://schemas.microsoft.com/office/drawing/2014/main" id="{E8BCC298-4A27-4D0C-B2B8-5A805EA402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7125" y="3893069"/>
              <a:ext cx="1283238" cy="1283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7" descr="conv_03">
              <a:extLst>
                <a:ext uri="{FF2B5EF4-FFF2-40B4-BE49-F238E27FC236}">
                  <a16:creationId xmlns:a16="http://schemas.microsoft.com/office/drawing/2014/main" id="{29AFB9A9-66B9-408F-81FC-7FCFECD39E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8563" y="3893069"/>
              <a:ext cx="1283239" cy="1283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Put a photosensor in front of object">
            <a:extLst>
              <a:ext uri="{FF2B5EF4-FFF2-40B4-BE49-F238E27FC236}">
                <a16:creationId xmlns:a16="http://schemas.microsoft.com/office/drawing/2014/main" id="{F2208365-214F-482F-A1B4-F106BDE1DC32}"/>
              </a:ext>
            </a:extLst>
          </p:cNvPr>
          <p:cNvSpPr txBox="1"/>
          <p:nvPr/>
        </p:nvSpPr>
        <p:spPr>
          <a:xfrm>
            <a:off x="9404769" y="6052595"/>
            <a:ext cx="2457034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measured PSFs at different depths</a:t>
            </a:r>
          </a:p>
        </p:txBody>
      </p:sp>
      <p:sp>
        <p:nvSpPr>
          <p:cNvPr id="42" name="Put a photosensor in front of object">
            <a:extLst>
              <a:ext uri="{FF2B5EF4-FFF2-40B4-BE49-F238E27FC236}">
                <a16:creationId xmlns:a16="http://schemas.microsoft.com/office/drawing/2014/main" id="{CAF9A61A-6FDE-493C-BCDD-BFF37B41FAF8}"/>
              </a:ext>
            </a:extLst>
          </p:cNvPr>
          <p:cNvSpPr txBox="1"/>
          <p:nvPr/>
        </p:nvSpPr>
        <p:spPr>
          <a:xfrm>
            <a:off x="694841" y="6237260"/>
            <a:ext cx="777483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r>
              <a:rPr lang="en-US" sz="2400" dirty="0">
                <a:latin typeface="+mj-lt"/>
              </a:rPr>
              <a:t>How would you create an all in-focus image given the above? </a:t>
            </a:r>
          </a:p>
        </p:txBody>
      </p:sp>
      <p:sp>
        <p:nvSpPr>
          <p:cNvPr id="43" name="Put a photosensor in front of object">
            <a:extLst>
              <a:ext uri="{FF2B5EF4-FFF2-40B4-BE49-F238E27FC236}">
                <a16:creationId xmlns:a16="http://schemas.microsoft.com/office/drawing/2014/main" id="{7D3560D0-0FEB-49C1-827D-0004690D2064}"/>
              </a:ext>
            </a:extLst>
          </p:cNvPr>
          <p:cNvSpPr txBox="1"/>
          <p:nvPr/>
        </p:nvSpPr>
        <p:spPr>
          <a:xfrm>
            <a:off x="694841" y="927518"/>
            <a:ext cx="777483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r>
              <a:rPr lang="en-US" sz="2400" dirty="0">
                <a:latin typeface="+mj-lt"/>
              </a:rPr>
              <a:t>Defocus is </a:t>
            </a:r>
            <a:r>
              <a:rPr lang="en-US" sz="2400" i="1" dirty="0">
                <a:latin typeface="+mj-lt"/>
              </a:rPr>
              <a:t>local</a:t>
            </a:r>
            <a:r>
              <a:rPr lang="en-US" sz="2400" dirty="0">
                <a:latin typeface="+mj-lt"/>
              </a:rPr>
              <a:t> convolution with a depth-dependent kernel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61AD51-6352-40B3-822D-0FACCC879D08}"/>
              </a:ext>
            </a:extLst>
          </p:cNvPr>
          <p:cNvSpPr/>
          <p:nvPr/>
        </p:nvSpPr>
        <p:spPr>
          <a:xfrm>
            <a:off x="10273206" y="927519"/>
            <a:ext cx="728624" cy="72862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89ED1F1-81F7-466C-AAB7-F79CF9ADF502}"/>
              </a:ext>
            </a:extLst>
          </p:cNvPr>
          <p:cNvSpPr/>
          <p:nvPr/>
        </p:nvSpPr>
        <p:spPr>
          <a:xfrm>
            <a:off x="11131140" y="927518"/>
            <a:ext cx="728624" cy="72862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71307E7-DFBC-4710-9749-C8BA51E8357F}"/>
              </a:ext>
            </a:extLst>
          </p:cNvPr>
          <p:cNvSpPr/>
          <p:nvPr/>
        </p:nvSpPr>
        <p:spPr>
          <a:xfrm>
            <a:off x="9816654" y="2387982"/>
            <a:ext cx="728624" cy="72862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Put a photosensor in front of object">
            <a:extLst>
              <a:ext uri="{FF2B5EF4-FFF2-40B4-BE49-F238E27FC236}">
                <a16:creationId xmlns:a16="http://schemas.microsoft.com/office/drawing/2014/main" id="{777CDB6F-53F1-40D0-A1C9-C8D20778172A}"/>
              </a:ext>
            </a:extLst>
          </p:cNvPr>
          <p:cNvSpPr txBox="1"/>
          <p:nvPr/>
        </p:nvSpPr>
        <p:spPr>
          <a:xfrm>
            <a:off x="5944582" y="1932367"/>
            <a:ext cx="1025969" cy="995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*</a:t>
            </a:r>
          </a:p>
        </p:txBody>
      </p:sp>
      <p:sp>
        <p:nvSpPr>
          <p:cNvPr id="48" name="Put a photosensor in front of object">
            <a:extLst>
              <a:ext uri="{FF2B5EF4-FFF2-40B4-BE49-F238E27FC236}">
                <a16:creationId xmlns:a16="http://schemas.microsoft.com/office/drawing/2014/main" id="{846FA09E-8314-4796-B66F-6B87489C73CC}"/>
              </a:ext>
            </a:extLst>
          </p:cNvPr>
          <p:cNvSpPr txBox="1"/>
          <p:nvPr/>
        </p:nvSpPr>
        <p:spPr>
          <a:xfrm>
            <a:off x="5943600" y="3491213"/>
            <a:ext cx="1025969" cy="995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*</a:t>
            </a:r>
          </a:p>
        </p:txBody>
      </p:sp>
      <p:sp>
        <p:nvSpPr>
          <p:cNvPr id="49" name="Put a photosensor in front of object">
            <a:extLst>
              <a:ext uri="{FF2B5EF4-FFF2-40B4-BE49-F238E27FC236}">
                <a16:creationId xmlns:a16="http://schemas.microsoft.com/office/drawing/2014/main" id="{62C4CB16-3A3F-4245-A7D8-E6E2568862E1}"/>
              </a:ext>
            </a:extLst>
          </p:cNvPr>
          <p:cNvSpPr txBox="1"/>
          <p:nvPr/>
        </p:nvSpPr>
        <p:spPr>
          <a:xfrm>
            <a:off x="5943600" y="5008274"/>
            <a:ext cx="1025969" cy="995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*</a:t>
            </a:r>
          </a:p>
        </p:txBody>
      </p:sp>
      <p:sp>
        <p:nvSpPr>
          <p:cNvPr id="50" name="Put a photosensor in front of object">
            <a:extLst>
              <a:ext uri="{FF2B5EF4-FFF2-40B4-BE49-F238E27FC236}">
                <a16:creationId xmlns:a16="http://schemas.microsoft.com/office/drawing/2014/main" id="{61E028DE-0492-4CEB-87B0-8482762B18F2}"/>
              </a:ext>
            </a:extLst>
          </p:cNvPr>
          <p:cNvSpPr txBox="1"/>
          <p:nvPr/>
        </p:nvSpPr>
        <p:spPr>
          <a:xfrm>
            <a:off x="3486970" y="1755348"/>
            <a:ext cx="1025969" cy="995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=</a:t>
            </a:r>
          </a:p>
        </p:txBody>
      </p:sp>
      <p:sp>
        <p:nvSpPr>
          <p:cNvPr id="51" name="Put a photosensor in front of object">
            <a:extLst>
              <a:ext uri="{FF2B5EF4-FFF2-40B4-BE49-F238E27FC236}">
                <a16:creationId xmlns:a16="http://schemas.microsoft.com/office/drawing/2014/main" id="{252C9EB1-4E79-40E0-936E-B7723FFF4FCB}"/>
              </a:ext>
            </a:extLst>
          </p:cNvPr>
          <p:cNvSpPr txBox="1"/>
          <p:nvPr/>
        </p:nvSpPr>
        <p:spPr>
          <a:xfrm>
            <a:off x="3486969" y="3273245"/>
            <a:ext cx="1025969" cy="995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=</a:t>
            </a:r>
          </a:p>
        </p:txBody>
      </p:sp>
      <p:sp>
        <p:nvSpPr>
          <p:cNvPr id="52" name="Put a photosensor in front of object">
            <a:extLst>
              <a:ext uri="{FF2B5EF4-FFF2-40B4-BE49-F238E27FC236}">
                <a16:creationId xmlns:a16="http://schemas.microsoft.com/office/drawing/2014/main" id="{622B3F80-71FA-470B-9229-72C98A536DF0}"/>
              </a:ext>
            </a:extLst>
          </p:cNvPr>
          <p:cNvSpPr txBox="1"/>
          <p:nvPr/>
        </p:nvSpPr>
        <p:spPr>
          <a:xfrm>
            <a:off x="3486968" y="4790305"/>
            <a:ext cx="1025969" cy="995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=</a:t>
            </a:r>
          </a:p>
        </p:txBody>
      </p:sp>
      <p:sp>
        <p:nvSpPr>
          <p:cNvPr id="53" name="Put a photosensor in front of object">
            <a:extLst>
              <a:ext uri="{FF2B5EF4-FFF2-40B4-BE49-F238E27FC236}">
                <a16:creationId xmlns:a16="http://schemas.microsoft.com/office/drawing/2014/main" id="{A6ED026B-9324-4E89-B56C-0085B8FAFFF1}"/>
              </a:ext>
            </a:extLst>
          </p:cNvPr>
          <p:cNvSpPr txBox="1"/>
          <p:nvPr/>
        </p:nvSpPr>
        <p:spPr>
          <a:xfrm>
            <a:off x="574565" y="2032346"/>
            <a:ext cx="102596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depth 3</a:t>
            </a:r>
          </a:p>
        </p:txBody>
      </p:sp>
      <p:sp>
        <p:nvSpPr>
          <p:cNvPr id="54" name="Put a photosensor in front of object">
            <a:extLst>
              <a:ext uri="{FF2B5EF4-FFF2-40B4-BE49-F238E27FC236}">
                <a16:creationId xmlns:a16="http://schemas.microsoft.com/office/drawing/2014/main" id="{0E5084BA-51FB-41F2-A21E-AEECE6147649}"/>
              </a:ext>
            </a:extLst>
          </p:cNvPr>
          <p:cNvSpPr txBox="1"/>
          <p:nvPr/>
        </p:nvSpPr>
        <p:spPr>
          <a:xfrm>
            <a:off x="574565" y="3560677"/>
            <a:ext cx="102596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depth 2</a:t>
            </a:r>
          </a:p>
        </p:txBody>
      </p:sp>
      <p:sp>
        <p:nvSpPr>
          <p:cNvPr id="55" name="Put a photosensor in front of object">
            <a:extLst>
              <a:ext uri="{FF2B5EF4-FFF2-40B4-BE49-F238E27FC236}">
                <a16:creationId xmlns:a16="http://schemas.microsoft.com/office/drawing/2014/main" id="{C8EE83F0-CCA9-43B6-A46E-A46E47B0928E}"/>
              </a:ext>
            </a:extLst>
          </p:cNvPr>
          <p:cNvSpPr txBox="1"/>
          <p:nvPr/>
        </p:nvSpPr>
        <p:spPr>
          <a:xfrm>
            <a:off x="574564" y="5062770"/>
            <a:ext cx="102596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depth 1</a:t>
            </a:r>
          </a:p>
        </p:txBody>
      </p:sp>
    </p:spTree>
    <p:extLst>
      <p:ext uri="{BB962C8B-B14F-4D97-AF65-F5344CB8AC3E}">
        <p14:creationId xmlns:p14="http://schemas.microsoft.com/office/powerpoint/2010/main" val="194591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Removing depth defocus</a:t>
            </a:r>
            <a:endParaRPr dirty="0"/>
          </a:p>
        </p:txBody>
      </p:sp>
      <p:sp>
        <p:nvSpPr>
          <p:cNvPr id="43" name="Put a photosensor in front of object">
            <a:extLst>
              <a:ext uri="{FF2B5EF4-FFF2-40B4-BE49-F238E27FC236}">
                <a16:creationId xmlns:a16="http://schemas.microsoft.com/office/drawing/2014/main" id="{7D3560D0-0FEB-49C1-827D-0004690D2064}"/>
              </a:ext>
            </a:extLst>
          </p:cNvPr>
          <p:cNvSpPr txBox="1"/>
          <p:nvPr/>
        </p:nvSpPr>
        <p:spPr>
          <a:xfrm>
            <a:off x="694841" y="974815"/>
            <a:ext cx="8379730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Deconvolve each image patch with all kernels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Select the right scale by evaluating the deconvolution results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3D7097-2E62-45D0-9EB5-D60AA992927B}"/>
              </a:ext>
            </a:extLst>
          </p:cNvPr>
          <p:cNvGrpSpPr/>
          <p:nvPr/>
        </p:nvGrpSpPr>
        <p:grpSpPr>
          <a:xfrm>
            <a:off x="2925898" y="1888513"/>
            <a:ext cx="6340204" cy="4259064"/>
            <a:chOff x="2925898" y="2248105"/>
            <a:chExt cx="6340204" cy="4259064"/>
          </a:xfrm>
        </p:grpSpPr>
        <p:pic>
          <p:nvPicPr>
            <p:cNvPr id="29" name="Picture 48" descr="conv_11">
              <a:extLst>
                <a:ext uri="{FF2B5EF4-FFF2-40B4-BE49-F238E27FC236}">
                  <a16:creationId xmlns:a16="http://schemas.microsoft.com/office/drawing/2014/main" id="{8DE7A125-A09A-430A-A11F-932D71BA6A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13" t="10213" r="10213" b="10213"/>
            <a:stretch>
              <a:fillRect/>
            </a:stretch>
          </p:blipFill>
          <p:spPr bwMode="auto">
            <a:xfrm>
              <a:off x="5602343" y="5298406"/>
              <a:ext cx="986124" cy="986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9" descr="conv_03">
              <a:extLst>
                <a:ext uri="{FF2B5EF4-FFF2-40B4-BE49-F238E27FC236}">
                  <a16:creationId xmlns:a16="http://schemas.microsoft.com/office/drawing/2014/main" id="{4DD35514-86E7-4C0C-96BF-C47EEEB7D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13" t="10213" r="10213" b="10213"/>
            <a:stretch>
              <a:fillRect/>
            </a:stretch>
          </p:blipFill>
          <p:spPr bwMode="auto">
            <a:xfrm>
              <a:off x="5602343" y="2264285"/>
              <a:ext cx="986124" cy="986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50" descr="conv_06">
              <a:extLst>
                <a:ext uri="{FF2B5EF4-FFF2-40B4-BE49-F238E27FC236}">
                  <a16:creationId xmlns:a16="http://schemas.microsoft.com/office/drawing/2014/main" id="{D204C74D-C95F-4C1B-B6EC-3EE55C8C9C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13" t="10213" r="10213" b="10213"/>
            <a:stretch>
              <a:fillRect/>
            </a:stretch>
          </p:blipFill>
          <p:spPr bwMode="auto">
            <a:xfrm>
              <a:off x="5602343" y="3781344"/>
              <a:ext cx="986126" cy="986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Put a photosensor in front of object">
              <a:extLst>
                <a:ext uri="{FF2B5EF4-FFF2-40B4-BE49-F238E27FC236}">
                  <a16:creationId xmlns:a16="http://schemas.microsoft.com/office/drawing/2014/main" id="{777CDB6F-53F1-40D0-A1C9-C8D20778172A}"/>
                </a:ext>
              </a:extLst>
            </p:cNvPr>
            <p:cNvSpPr txBox="1"/>
            <p:nvPr/>
          </p:nvSpPr>
          <p:spPr>
            <a:xfrm>
              <a:off x="4219118" y="2435797"/>
              <a:ext cx="1025969" cy="9954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/>
            <a:p>
              <a:pPr algn="ctr"/>
              <a:r>
                <a:rPr lang="en-US" sz="6000" dirty="0">
                  <a:latin typeface="+mj-lt"/>
                </a:rPr>
                <a:t>*</a:t>
              </a:r>
            </a:p>
          </p:txBody>
        </p:sp>
        <p:sp>
          <p:nvSpPr>
            <p:cNvPr id="48" name="Put a photosensor in front of object">
              <a:extLst>
                <a:ext uri="{FF2B5EF4-FFF2-40B4-BE49-F238E27FC236}">
                  <a16:creationId xmlns:a16="http://schemas.microsoft.com/office/drawing/2014/main" id="{846FA09E-8314-4796-B66F-6B87489C73CC}"/>
                </a:ext>
              </a:extLst>
            </p:cNvPr>
            <p:cNvSpPr txBox="1"/>
            <p:nvPr/>
          </p:nvSpPr>
          <p:spPr>
            <a:xfrm>
              <a:off x="4218136" y="3994643"/>
              <a:ext cx="1025969" cy="9954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/>
            <a:p>
              <a:pPr algn="ctr"/>
              <a:r>
                <a:rPr lang="en-US" sz="6000" dirty="0">
                  <a:latin typeface="+mj-lt"/>
                </a:rPr>
                <a:t>*</a:t>
              </a:r>
            </a:p>
          </p:txBody>
        </p:sp>
        <p:sp>
          <p:nvSpPr>
            <p:cNvPr id="49" name="Put a photosensor in front of object">
              <a:extLst>
                <a:ext uri="{FF2B5EF4-FFF2-40B4-BE49-F238E27FC236}">
                  <a16:creationId xmlns:a16="http://schemas.microsoft.com/office/drawing/2014/main" id="{62C4CB16-3A3F-4245-A7D8-E6E2568862E1}"/>
                </a:ext>
              </a:extLst>
            </p:cNvPr>
            <p:cNvSpPr txBox="1"/>
            <p:nvPr/>
          </p:nvSpPr>
          <p:spPr>
            <a:xfrm>
              <a:off x="4218136" y="5511704"/>
              <a:ext cx="1025969" cy="9954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/>
            <a:p>
              <a:pPr algn="ctr"/>
              <a:r>
                <a:rPr lang="en-US" sz="6000" dirty="0">
                  <a:latin typeface="+mj-lt"/>
                </a:rPr>
                <a:t>*</a:t>
              </a:r>
            </a:p>
          </p:txBody>
        </p:sp>
        <p:pic>
          <p:nvPicPr>
            <p:cNvPr id="56" name="Picture 19" descr="convsps_s3">
              <a:extLst>
                <a:ext uri="{FF2B5EF4-FFF2-40B4-BE49-F238E27FC236}">
                  <a16:creationId xmlns:a16="http://schemas.microsoft.com/office/drawing/2014/main" id="{60FD9565-32CC-4131-9CAE-1F3327DF1F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9638" y="5293451"/>
              <a:ext cx="1426464" cy="95097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0" descr="convsps_s1">
              <a:extLst>
                <a:ext uri="{FF2B5EF4-FFF2-40B4-BE49-F238E27FC236}">
                  <a16:creationId xmlns:a16="http://schemas.microsoft.com/office/drawing/2014/main" id="{5586DE9D-D42A-4DE2-AA4F-1182141E42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8449" y="2299433"/>
              <a:ext cx="1426464" cy="95097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21" descr="convsps_s2">
              <a:extLst>
                <a:ext uri="{FF2B5EF4-FFF2-40B4-BE49-F238E27FC236}">
                  <a16:creationId xmlns:a16="http://schemas.microsoft.com/office/drawing/2014/main" id="{F5651F1F-45AF-4A33-A817-05A6BD521F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9156" y="3799717"/>
              <a:ext cx="1426464" cy="95097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26" descr="conv_inp_ss">
              <a:extLst>
                <a:ext uri="{FF2B5EF4-FFF2-40B4-BE49-F238E27FC236}">
                  <a16:creationId xmlns:a16="http://schemas.microsoft.com/office/drawing/2014/main" id="{0A719055-F4F1-4F45-B618-B144D2585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5898" y="2284851"/>
              <a:ext cx="1423792" cy="949194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6" descr="conv_inp_ss">
              <a:extLst>
                <a:ext uri="{FF2B5EF4-FFF2-40B4-BE49-F238E27FC236}">
                  <a16:creationId xmlns:a16="http://schemas.microsoft.com/office/drawing/2014/main" id="{3EC9C26C-DFC3-45DF-97CC-1AD44091AB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5898" y="3797543"/>
              <a:ext cx="1423792" cy="949194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26" descr="conv_inp_ss">
              <a:extLst>
                <a:ext uri="{FF2B5EF4-FFF2-40B4-BE49-F238E27FC236}">
                  <a16:creationId xmlns:a16="http://schemas.microsoft.com/office/drawing/2014/main" id="{BDBA3582-ED53-4F90-B85B-8E6EFED2BB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5898" y="5293144"/>
              <a:ext cx="1423792" cy="949194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Put a photosensor in front of object">
              <a:extLst>
                <a:ext uri="{FF2B5EF4-FFF2-40B4-BE49-F238E27FC236}">
                  <a16:creationId xmlns:a16="http://schemas.microsoft.com/office/drawing/2014/main" id="{EAB15636-B3EB-4525-8DF5-C6C20879C20B}"/>
                </a:ext>
              </a:extLst>
            </p:cNvPr>
            <p:cNvSpPr txBox="1"/>
            <p:nvPr/>
          </p:nvSpPr>
          <p:spPr>
            <a:xfrm>
              <a:off x="6588468" y="2248105"/>
              <a:ext cx="1257612" cy="9954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/>
            <a:p>
              <a:pPr algn="ctr"/>
              <a:r>
                <a:rPr lang="en-US" sz="6000" dirty="0">
                  <a:latin typeface="+mj-lt"/>
                </a:rPr>
                <a:t>=</a:t>
              </a:r>
            </a:p>
          </p:txBody>
        </p:sp>
        <p:sp>
          <p:nvSpPr>
            <p:cNvPr id="67" name="Put a photosensor in front of object">
              <a:extLst>
                <a:ext uri="{FF2B5EF4-FFF2-40B4-BE49-F238E27FC236}">
                  <a16:creationId xmlns:a16="http://schemas.microsoft.com/office/drawing/2014/main" id="{1B1C1783-8DB3-45A2-8DE3-EBF2A2B40C4B}"/>
                </a:ext>
              </a:extLst>
            </p:cNvPr>
            <p:cNvSpPr txBox="1"/>
            <p:nvPr/>
          </p:nvSpPr>
          <p:spPr>
            <a:xfrm>
              <a:off x="6588467" y="3766002"/>
              <a:ext cx="1257611" cy="9954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/>
            <a:p>
              <a:pPr algn="ctr"/>
              <a:r>
                <a:rPr lang="en-US" sz="6000" dirty="0">
                  <a:latin typeface="+mj-lt"/>
                </a:rPr>
                <a:t>=</a:t>
              </a:r>
            </a:p>
          </p:txBody>
        </p:sp>
        <p:sp>
          <p:nvSpPr>
            <p:cNvPr id="68" name="Put a photosensor in front of object">
              <a:extLst>
                <a:ext uri="{FF2B5EF4-FFF2-40B4-BE49-F238E27FC236}">
                  <a16:creationId xmlns:a16="http://schemas.microsoft.com/office/drawing/2014/main" id="{5A6C5EE4-EDFB-4E7C-88DC-F1106E9E0D2A}"/>
                </a:ext>
              </a:extLst>
            </p:cNvPr>
            <p:cNvSpPr txBox="1"/>
            <p:nvPr/>
          </p:nvSpPr>
          <p:spPr>
            <a:xfrm>
              <a:off x="6588468" y="5283062"/>
              <a:ext cx="1257610" cy="9954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/>
            <a:p>
              <a:pPr algn="ctr"/>
              <a:r>
                <a:rPr lang="en-US" sz="6000" dirty="0">
                  <a:latin typeface="+mj-lt"/>
                </a:rPr>
                <a:t>=</a:t>
              </a:r>
            </a:p>
          </p:txBody>
        </p:sp>
        <p:sp>
          <p:nvSpPr>
            <p:cNvPr id="69" name="Put a photosensor in front of object">
              <a:extLst>
                <a:ext uri="{FF2B5EF4-FFF2-40B4-BE49-F238E27FC236}">
                  <a16:creationId xmlns:a16="http://schemas.microsoft.com/office/drawing/2014/main" id="{7C781097-C59C-469D-A6E4-DA608C49360F}"/>
                </a:ext>
              </a:extLst>
            </p:cNvPr>
            <p:cNvSpPr txBox="1"/>
            <p:nvPr/>
          </p:nvSpPr>
          <p:spPr>
            <a:xfrm>
              <a:off x="4295156" y="2258778"/>
              <a:ext cx="1025969" cy="9954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/>
            <a:p>
              <a:pPr algn="ctr"/>
              <a:r>
                <a:rPr lang="en-US" sz="6000" dirty="0">
                  <a:latin typeface="+mj-lt"/>
                </a:rPr>
                <a:t>   </a:t>
              </a:r>
              <a:r>
                <a:rPr lang="en-US" sz="6000" baseline="30000" dirty="0">
                  <a:latin typeface="+mj-lt"/>
                </a:rPr>
                <a:t>-1</a:t>
              </a:r>
              <a:endParaRPr lang="en-US" sz="6000" dirty="0">
                <a:latin typeface="+mj-lt"/>
              </a:endParaRPr>
            </a:p>
          </p:txBody>
        </p:sp>
        <p:sp>
          <p:nvSpPr>
            <p:cNvPr id="70" name="Put a photosensor in front of object">
              <a:extLst>
                <a:ext uri="{FF2B5EF4-FFF2-40B4-BE49-F238E27FC236}">
                  <a16:creationId xmlns:a16="http://schemas.microsoft.com/office/drawing/2014/main" id="{E1257978-2B31-44F6-BBDF-3D5432285781}"/>
                </a:ext>
              </a:extLst>
            </p:cNvPr>
            <p:cNvSpPr txBox="1"/>
            <p:nvPr/>
          </p:nvSpPr>
          <p:spPr>
            <a:xfrm>
              <a:off x="4295155" y="3776675"/>
              <a:ext cx="1025969" cy="9954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/>
            <a:p>
              <a:pPr algn="ctr"/>
              <a:r>
                <a:rPr lang="en-US" sz="6000" dirty="0">
                  <a:latin typeface="+mj-lt"/>
                </a:rPr>
                <a:t>   </a:t>
              </a:r>
              <a:r>
                <a:rPr lang="en-US" sz="6000" baseline="30000" dirty="0">
                  <a:latin typeface="+mj-lt"/>
                </a:rPr>
                <a:t>-1</a:t>
              </a:r>
              <a:endParaRPr lang="en-US" sz="6000" dirty="0">
                <a:latin typeface="+mj-lt"/>
              </a:endParaRPr>
            </a:p>
          </p:txBody>
        </p:sp>
        <p:sp>
          <p:nvSpPr>
            <p:cNvPr id="71" name="Put a photosensor in front of object">
              <a:extLst>
                <a:ext uri="{FF2B5EF4-FFF2-40B4-BE49-F238E27FC236}">
                  <a16:creationId xmlns:a16="http://schemas.microsoft.com/office/drawing/2014/main" id="{E598613F-DCFB-4EA7-A697-EF7B0CA2395A}"/>
                </a:ext>
              </a:extLst>
            </p:cNvPr>
            <p:cNvSpPr txBox="1"/>
            <p:nvPr/>
          </p:nvSpPr>
          <p:spPr>
            <a:xfrm>
              <a:off x="4295154" y="5293735"/>
              <a:ext cx="1025969" cy="9954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/>
            <a:p>
              <a:pPr algn="ctr"/>
              <a:r>
                <a:rPr lang="en-US" sz="6000" dirty="0">
                  <a:latin typeface="+mj-lt"/>
                </a:rPr>
                <a:t>   </a:t>
              </a:r>
              <a:r>
                <a:rPr lang="en-US" sz="6000" baseline="30000" dirty="0">
                  <a:latin typeface="+mj-lt"/>
                </a:rPr>
                <a:t>-1</a:t>
              </a:r>
              <a:endParaRPr lang="en-US" sz="6000" dirty="0">
                <a:latin typeface="+mj-lt"/>
              </a:endParaRPr>
            </a:p>
          </p:txBody>
        </p:sp>
      </p:grpSp>
      <p:sp>
        <p:nvSpPr>
          <p:cNvPr id="74" name="Put a photosensor in front of object">
            <a:extLst>
              <a:ext uri="{FF2B5EF4-FFF2-40B4-BE49-F238E27FC236}">
                <a16:creationId xmlns:a16="http://schemas.microsoft.com/office/drawing/2014/main" id="{580F982B-BD7A-4FE7-A621-51883B2A4872}"/>
              </a:ext>
            </a:extLst>
          </p:cNvPr>
          <p:cNvSpPr txBox="1"/>
          <p:nvPr/>
        </p:nvSpPr>
        <p:spPr>
          <a:xfrm>
            <a:off x="10050059" y="3376530"/>
            <a:ext cx="1777986" cy="118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How do we select the correct scale?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BDC877A-1578-4AB6-B11B-3B01B8476807}"/>
              </a:ext>
            </a:extLst>
          </p:cNvPr>
          <p:cNvSpPr/>
          <p:nvPr/>
        </p:nvSpPr>
        <p:spPr>
          <a:xfrm>
            <a:off x="9429750" y="1785614"/>
            <a:ext cx="307464" cy="4361963"/>
          </a:xfrm>
          <a:prstGeom prst="rightBrace">
            <a:avLst/>
          </a:prstGeom>
          <a:ln w="3810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85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Removing depth defocus</a:t>
            </a:r>
            <a:endParaRPr dirty="0"/>
          </a:p>
        </p:txBody>
      </p:sp>
      <p:sp>
        <p:nvSpPr>
          <p:cNvPr id="43" name="Put a photosensor in front of object">
            <a:extLst>
              <a:ext uri="{FF2B5EF4-FFF2-40B4-BE49-F238E27FC236}">
                <a16:creationId xmlns:a16="http://schemas.microsoft.com/office/drawing/2014/main" id="{7D3560D0-0FEB-49C1-827D-0004690D2064}"/>
              </a:ext>
            </a:extLst>
          </p:cNvPr>
          <p:cNvSpPr txBox="1"/>
          <p:nvPr/>
        </p:nvSpPr>
        <p:spPr>
          <a:xfrm>
            <a:off x="694840" y="1159480"/>
            <a:ext cx="9620413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r>
              <a:rPr lang="en-US" sz="2400" dirty="0">
                <a:latin typeface="+mj-lt"/>
              </a:rPr>
              <a:t>Problem: With standard aperture, results at different scales look very similar.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3D7097-2E62-45D0-9EB5-D60AA992927B}"/>
              </a:ext>
            </a:extLst>
          </p:cNvPr>
          <p:cNvGrpSpPr/>
          <p:nvPr/>
        </p:nvGrpSpPr>
        <p:grpSpPr>
          <a:xfrm>
            <a:off x="2925898" y="1888513"/>
            <a:ext cx="6340204" cy="4259064"/>
            <a:chOff x="2925898" y="2248105"/>
            <a:chExt cx="6340204" cy="4259064"/>
          </a:xfrm>
        </p:grpSpPr>
        <p:pic>
          <p:nvPicPr>
            <p:cNvPr id="29" name="Picture 48" descr="conv_11">
              <a:extLst>
                <a:ext uri="{FF2B5EF4-FFF2-40B4-BE49-F238E27FC236}">
                  <a16:creationId xmlns:a16="http://schemas.microsoft.com/office/drawing/2014/main" id="{8DE7A125-A09A-430A-A11F-932D71BA6A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13" t="10213" r="10213" b="10213"/>
            <a:stretch>
              <a:fillRect/>
            </a:stretch>
          </p:blipFill>
          <p:spPr bwMode="auto">
            <a:xfrm>
              <a:off x="5602343" y="5298406"/>
              <a:ext cx="986124" cy="986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49" descr="conv_03">
              <a:extLst>
                <a:ext uri="{FF2B5EF4-FFF2-40B4-BE49-F238E27FC236}">
                  <a16:creationId xmlns:a16="http://schemas.microsoft.com/office/drawing/2014/main" id="{4DD35514-86E7-4C0C-96BF-C47EEEB7D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13" t="10213" r="10213" b="10213"/>
            <a:stretch>
              <a:fillRect/>
            </a:stretch>
          </p:blipFill>
          <p:spPr bwMode="auto">
            <a:xfrm>
              <a:off x="5602343" y="2264285"/>
              <a:ext cx="986124" cy="986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50" descr="conv_06">
              <a:extLst>
                <a:ext uri="{FF2B5EF4-FFF2-40B4-BE49-F238E27FC236}">
                  <a16:creationId xmlns:a16="http://schemas.microsoft.com/office/drawing/2014/main" id="{D204C74D-C95F-4C1B-B6EC-3EE55C8C9C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13" t="10213" r="10213" b="10213"/>
            <a:stretch>
              <a:fillRect/>
            </a:stretch>
          </p:blipFill>
          <p:spPr bwMode="auto">
            <a:xfrm>
              <a:off x="5602343" y="3781344"/>
              <a:ext cx="986126" cy="986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Put a photosensor in front of object">
              <a:extLst>
                <a:ext uri="{FF2B5EF4-FFF2-40B4-BE49-F238E27FC236}">
                  <a16:creationId xmlns:a16="http://schemas.microsoft.com/office/drawing/2014/main" id="{777CDB6F-53F1-40D0-A1C9-C8D20778172A}"/>
                </a:ext>
              </a:extLst>
            </p:cNvPr>
            <p:cNvSpPr txBox="1"/>
            <p:nvPr/>
          </p:nvSpPr>
          <p:spPr>
            <a:xfrm>
              <a:off x="4219118" y="2435797"/>
              <a:ext cx="1025969" cy="9954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/>
            <a:p>
              <a:pPr algn="ctr"/>
              <a:r>
                <a:rPr lang="en-US" sz="6000" dirty="0">
                  <a:latin typeface="+mj-lt"/>
                </a:rPr>
                <a:t>*</a:t>
              </a:r>
            </a:p>
          </p:txBody>
        </p:sp>
        <p:sp>
          <p:nvSpPr>
            <p:cNvPr id="48" name="Put a photosensor in front of object">
              <a:extLst>
                <a:ext uri="{FF2B5EF4-FFF2-40B4-BE49-F238E27FC236}">
                  <a16:creationId xmlns:a16="http://schemas.microsoft.com/office/drawing/2014/main" id="{846FA09E-8314-4796-B66F-6B87489C73CC}"/>
                </a:ext>
              </a:extLst>
            </p:cNvPr>
            <p:cNvSpPr txBox="1"/>
            <p:nvPr/>
          </p:nvSpPr>
          <p:spPr>
            <a:xfrm>
              <a:off x="4218136" y="3994643"/>
              <a:ext cx="1025969" cy="9954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/>
            <a:p>
              <a:pPr algn="ctr"/>
              <a:r>
                <a:rPr lang="en-US" sz="6000" dirty="0">
                  <a:latin typeface="+mj-lt"/>
                </a:rPr>
                <a:t>*</a:t>
              </a:r>
            </a:p>
          </p:txBody>
        </p:sp>
        <p:sp>
          <p:nvSpPr>
            <p:cNvPr id="49" name="Put a photosensor in front of object">
              <a:extLst>
                <a:ext uri="{FF2B5EF4-FFF2-40B4-BE49-F238E27FC236}">
                  <a16:creationId xmlns:a16="http://schemas.microsoft.com/office/drawing/2014/main" id="{62C4CB16-3A3F-4245-A7D8-E6E2568862E1}"/>
                </a:ext>
              </a:extLst>
            </p:cNvPr>
            <p:cNvSpPr txBox="1"/>
            <p:nvPr/>
          </p:nvSpPr>
          <p:spPr>
            <a:xfrm>
              <a:off x="4218136" y="5511704"/>
              <a:ext cx="1025969" cy="9954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/>
            <a:p>
              <a:pPr algn="ctr"/>
              <a:r>
                <a:rPr lang="en-US" sz="6000" dirty="0">
                  <a:latin typeface="+mj-lt"/>
                </a:rPr>
                <a:t>*</a:t>
              </a:r>
            </a:p>
          </p:txBody>
        </p:sp>
        <p:pic>
          <p:nvPicPr>
            <p:cNvPr id="56" name="Picture 19" descr="convsps_s3">
              <a:extLst>
                <a:ext uri="{FF2B5EF4-FFF2-40B4-BE49-F238E27FC236}">
                  <a16:creationId xmlns:a16="http://schemas.microsoft.com/office/drawing/2014/main" id="{60FD9565-32CC-4131-9CAE-1F3327DF1F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9638" y="5293451"/>
              <a:ext cx="1426464" cy="95097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0" descr="convsps_s1">
              <a:extLst>
                <a:ext uri="{FF2B5EF4-FFF2-40B4-BE49-F238E27FC236}">
                  <a16:creationId xmlns:a16="http://schemas.microsoft.com/office/drawing/2014/main" id="{5586DE9D-D42A-4DE2-AA4F-1182141E42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8449" y="2299433"/>
              <a:ext cx="1426464" cy="95097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21" descr="convsps_s2">
              <a:extLst>
                <a:ext uri="{FF2B5EF4-FFF2-40B4-BE49-F238E27FC236}">
                  <a16:creationId xmlns:a16="http://schemas.microsoft.com/office/drawing/2014/main" id="{F5651F1F-45AF-4A33-A817-05A6BD521F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9156" y="3799717"/>
              <a:ext cx="1426464" cy="95097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26" descr="conv_inp_ss">
              <a:extLst>
                <a:ext uri="{FF2B5EF4-FFF2-40B4-BE49-F238E27FC236}">
                  <a16:creationId xmlns:a16="http://schemas.microsoft.com/office/drawing/2014/main" id="{0A719055-F4F1-4F45-B618-B144D2585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5898" y="2284851"/>
              <a:ext cx="1423792" cy="949194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6" descr="conv_inp_ss">
              <a:extLst>
                <a:ext uri="{FF2B5EF4-FFF2-40B4-BE49-F238E27FC236}">
                  <a16:creationId xmlns:a16="http://schemas.microsoft.com/office/drawing/2014/main" id="{3EC9C26C-DFC3-45DF-97CC-1AD44091AB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5898" y="3797543"/>
              <a:ext cx="1423792" cy="949194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26" descr="conv_inp_ss">
              <a:extLst>
                <a:ext uri="{FF2B5EF4-FFF2-40B4-BE49-F238E27FC236}">
                  <a16:creationId xmlns:a16="http://schemas.microsoft.com/office/drawing/2014/main" id="{BDBA3582-ED53-4F90-B85B-8E6EFED2BB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5898" y="5293144"/>
              <a:ext cx="1423792" cy="949194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Put a photosensor in front of object">
              <a:extLst>
                <a:ext uri="{FF2B5EF4-FFF2-40B4-BE49-F238E27FC236}">
                  <a16:creationId xmlns:a16="http://schemas.microsoft.com/office/drawing/2014/main" id="{EAB15636-B3EB-4525-8DF5-C6C20879C20B}"/>
                </a:ext>
              </a:extLst>
            </p:cNvPr>
            <p:cNvSpPr txBox="1"/>
            <p:nvPr/>
          </p:nvSpPr>
          <p:spPr>
            <a:xfrm>
              <a:off x="6588468" y="2248105"/>
              <a:ext cx="1257612" cy="9954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/>
            <a:p>
              <a:pPr algn="ctr"/>
              <a:r>
                <a:rPr lang="en-US" sz="6000" dirty="0">
                  <a:latin typeface="+mj-lt"/>
                </a:rPr>
                <a:t>=</a:t>
              </a:r>
            </a:p>
          </p:txBody>
        </p:sp>
        <p:sp>
          <p:nvSpPr>
            <p:cNvPr id="67" name="Put a photosensor in front of object">
              <a:extLst>
                <a:ext uri="{FF2B5EF4-FFF2-40B4-BE49-F238E27FC236}">
                  <a16:creationId xmlns:a16="http://schemas.microsoft.com/office/drawing/2014/main" id="{1B1C1783-8DB3-45A2-8DE3-EBF2A2B40C4B}"/>
                </a:ext>
              </a:extLst>
            </p:cNvPr>
            <p:cNvSpPr txBox="1"/>
            <p:nvPr/>
          </p:nvSpPr>
          <p:spPr>
            <a:xfrm>
              <a:off x="6588467" y="3766002"/>
              <a:ext cx="1257611" cy="9954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/>
            <a:p>
              <a:pPr algn="ctr"/>
              <a:r>
                <a:rPr lang="en-US" sz="6000" dirty="0">
                  <a:latin typeface="+mj-lt"/>
                </a:rPr>
                <a:t>=</a:t>
              </a:r>
            </a:p>
          </p:txBody>
        </p:sp>
        <p:sp>
          <p:nvSpPr>
            <p:cNvPr id="68" name="Put a photosensor in front of object">
              <a:extLst>
                <a:ext uri="{FF2B5EF4-FFF2-40B4-BE49-F238E27FC236}">
                  <a16:creationId xmlns:a16="http://schemas.microsoft.com/office/drawing/2014/main" id="{5A6C5EE4-EDFB-4E7C-88DC-F1106E9E0D2A}"/>
                </a:ext>
              </a:extLst>
            </p:cNvPr>
            <p:cNvSpPr txBox="1"/>
            <p:nvPr/>
          </p:nvSpPr>
          <p:spPr>
            <a:xfrm>
              <a:off x="6588468" y="5283062"/>
              <a:ext cx="1257610" cy="9954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/>
            <a:p>
              <a:pPr algn="ctr"/>
              <a:r>
                <a:rPr lang="en-US" sz="6000" dirty="0">
                  <a:latin typeface="+mj-lt"/>
                </a:rPr>
                <a:t>=</a:t>
              </a:r>
            </a:p>
          </p:txBody>
        </p:sp>
        <p:sp>
          <p:nvSpPr>
            <p:cNvPr id="69" name="Put a photosensor in front of object">
              <a:extLst>
                <a:ext uri="{FF2B5EF4-FFF2-40B4-BE49-F238E27FC236}">
                  <a16:creationId xmlns:a16="http://schemas.microsoft.com/office/drawing/2014/main" id="{7C781097-C59C-469D-A6E4-DA608C49360F}"/>
                </a:ext>
              </a:extLst>
            </p:cNvPr>
            <p:cNvSpPr txBox="1"/>
            <p:nvPr/>
          </p:nvSpPr>
          <p:spPr>
            <a:xfrm>
              <a:off x="4295156" y="2258778"/>
              <a:ext cx="1025969" cy="9954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/>
            <a:p>
              <a:pPr algn="ctr"/>
              <a:r>
                <a:rPr lang="en-US" sz="6000" dirty="0">
                  <a:latin typeface="+mj-lt"/>
                </a:rPr>
                <a:t>   </a:t>
              </a:r>
              <a:r>
                <a:rPr lang="en-US" sz="6000" baseline="30000" dirty="0">
                  <a:latin typeface="+mj-lt"/>
                </a:rPr>
                <a:t>-1</a:t>
              </a:r>
              <a:endParaRPr lang="en-US" sz="6000" dirty="0">
                <a:latin typeface="+mj-lt"/>
              </a:endParaRPr>
            </a:p>
          </p:txBody>
        </p:sp>
        <p:sp>
          <p:nvSpPr>
            <p:cNvPr id="70" name="Put a photosensor in front of object">
              <a:extLst>
                <a:ext uri="{FF2B5EF4-FFF2-40B4-BE49-F238E27FC236}">
                  <a16:creationId xmlns:a16="http://schemas.microsoft.com/office/drawing/2014/main" id="{E1257978-2B31-44F6-BBDF-3D5432285781}"/>
                </a:ext>
              </a:extLst>
            </p:cNvPr>
            <p:cNvSpPr txBox="1"/>
            <p:nvPr/>
          </p:nvSpPr>
          <p:spPr>
            <a:xfrm>
              <a:off x="4295155" y="3776675"/>
              <a:ext cx="1025969" cy="9954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/>
            <a:p>
              <a:pPr algn="ctr"/>
              <a:r>
                <a:rPr lang="en-US" sz="6000" dirty="0">
                  <a:latin typeface="+mj-lt"/>
                </a:rPr>
                <a:t>   </a:t>
              </a:r>
              <a:r>
                <a:rPr lang="en-US" sz="6000" baseline="30000" dirty="0">
                  <a:latin typeface="+mj-lt"/>
                </a:rPr>
                <a:t>-1</a:t>
              </a:r>
              <a:endParaRPr lang="en-US" sz="6000" dirty="0">
                <a:latin typeface="+mj-lt"/>
              </a:endParaRPr>
            </a:p>
          </p:txBody>
        </p:sp>
        <p:sp>
          <p:nvSpPr>
            <p:cNvPr id="71" name="Put a photosensor in front of object">
              <a:extLst>
                <a:ext uri="{FF2B5EF4-FFF2-40B4-BE49-F238E27FC236}">
                  <a16:creationId xmlns:a16="http://schemas.microsoft.com/office/drawing/2014/main" id="{E598613F-DCFB-4EA7-A697-EF7B0CA2395A}"/>
                </a:ext>
              </a:extLst>
            </p:cNvPr>
            <p:cNvSpPr txBox="1"/>
            <p:nvPr/>
          </p:nvSpPr>
          <p:spPr>
            <a:xfrm>
              <a:off x="4295154" y="5293735"/>
              <a:ext cx="1025969" cy="9954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/>
            <a:p>
              <a:pPr algn="ctr"/>
              <a:r>
                <a:rPr lang="en-US" sz="6000" dirty="0">
                  <a:latin typeface="+mj-lt"/>
                </a:rPr>
                <a:t>   </a:t>
              </a:r>
              <a:r>
                <a:rPr lang="en-US" sz="6000" baseline="30000" dirty="0">
                  <a:latin typeface="+mj-lt"/>
                </a:rPr>
                <a:t>-1</a:t>
              </a:r>
              <a:endParaRPr lang="en-US" sz="6000" dirty="0">
                <a:latin typeface="+mj-lt"/>
              </a:endParaRP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5BDB7B0-0E3A-40B8-850E-7315F5DA546D}"/>
              </a:ext>
            </a:extLst>
          </p:cNvPr>
          <p:cNvSpPr/>
          <p:nvPr/>
        </p:nvSpPr>
        <p:spPr>
          <a:xfrm>
            <a:off x="2517170" y="3071670"/>
            <a:ext cx="7157662" cy="3175018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CC626A1-93B4-4355-BF3B-96205CB2FDA2}"/>
              </a:ext>
            </a:extLst>
          </p:cNvPr>
          <p:cNvSpPr/>
          <p:nvPr/>
        </p:nvSpPr>
        <p:spPr>
          <a:xfrm>
            <a:off x="11496023" y="3437951"/>
            <a:ext cx="534121" cy="101566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1" dirty="0">
                <a:latin typeface="+mj-lt"/>
                <a:sym typeface="Wingdings 2"/>
              </a:rPr>
              <a:t>?</a:t>
            </a:r>
            <a:endParaRPr lang="en-US" sz="6000" b="1" dirty="0">
              <a:latin typeface="+mj-lt"/>
            </a:endParaRPr>
          </a:p>
        </p:txBody>
      </p:sp>
      <p:sp>
        <p:nvSpPr>
          <p:cNvPr id="74" name="Put a photosensor in front of object">
            <a:extLst>
              <a:ext uri="{FF2B5EF4-FFF2-40B4-BE49-F238E27FC236}">
                <a16:creationId xmlns:a16="http://schemas.microsoft.com/office/drawing/2014/main" id="{580F982B-BD7A-4FE7-A621-51883B2A4872}"/>
              </a:ext>
            </a:extLst>
          </p:cNvPr>
          <p:cNvSpPr txBox="1"/>
          <p:nvPr/>
        </p:nvSpPr>
        <p:spPr>
          <a:xfrm>
            <a:off x="9674832" y="3691814"/>
            <a:ext cx="1777986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correct scale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BE734E9-6ED4-44D4-8B56-7076FF1A3CA9}"/>
              </a:ext>
            </a:extLst>
          </p:cNvPr>
          <p:cNvSpPr/>
          <p:nvPr/>
        </p:nvSpPr>
        <p:spPr>
          <a:xfrm>
            <a:off x="11422284" y="1901712"/>
            <a:ext cx="681598" cy="101566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1" dirty="0">
                <a:solidFill>
                  <a:srgbClr val="FF0000"/>
                </a:solidFill>
                <a:latin typeface="+mj-lt"/>
                <a:sym typeface="Wingdings 2"/>
              </a:rPr>
              <a:t></a:t>
            </a:r>
            <a:endParaRPr lang="en-US" sz="6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6" name="Put a photosensor in front of object">
            <a:extLst>
              <a:ext uri="{FF2B5EF4-FFF2-40B4-BE49-F238E27FC236}">
                <a16:creationId xmlns:a16="http://schemas.microsoft.com/office/drawing/2014/main" id="{71FBE96E-720C-4716-ACD5-B027644A491C}"/>
              </a:ext>
            </a:extLst>
          </p:cNvPr>
          <p:cNvSpPr txBox="1"/>
          <p:nvPr/>
        </p:nvSpPr>
        <p:spPr>
          <a:xfrm>
            <a:off x="9674832" y="2155575"/>
            <a:ext cx="1777986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wrong scale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97CF2DF-F07F-49DC-8DCE-E2B5D4C92C8B}"/>
              </a:ext>
            </a:extLst>
          </p:cNvPr>
          <p:cNvSpPr/>
          <p:nvPr/>
        </p:nvSpPr>
        <p:spPr>
          <a:xfrm>
            <a:off x="11496022" y="4923470"/>
            <a:ext cx="534121" cy="101566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1" dirty="0">
                <a:latin typeface="+mj-lt"/>
                <a:sym typeface="Wingdings 2"/>
              </a:rPr>
              <a:t>?</a:t>
            </a:r>
            <a:endParaRPr lang="en-US" sz="6000" b="1" dirty="0">
              <a:latin typeface="+mj-lt"/>
            </a:endParaRPr>
          </a:p>
        </p:txBody>
      </p:sp>
      <p:sp>
        <p:nvSpPr>
          <p:cNvPr id="78" name="Put a photosensor in front of object">
            <a:extLst>
              <a:ext uri="{FF2B5EF4-FFF2-40B4-BE49-F238E27FC236}">
                <a16:creationId xmlns:a16="http://schemas.microsoft.com/office/drawing/2014/main" id="{10BD9107-B86B-47E7-9A62-61106AE18B49}"/>
              </a:ext>
            </a:extLst>
          </p:cNvPr>
          <p:cNvSpPr txBox="1"/>
          <p:nvPr/>
        </p:nvSpPr>
        <p:spPr>
          <a:xfrm>
            <a:off x="9674832" y="5177333"/>
            <a:ext cx="1777986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correct scale</a:t>
            </a:r>
          </a:p>
        </p:txBody>
      </p:sp>
    </p:spTree>
    <p:extLst>
      <p:ext uri="{BB962C8B-B14F-4D97-AF65-F5344CB8AC3E}">
        <p14:creationId xmlns:p14="http://schemas.microsoft.com/office/powerpoint/2010/main" val="193838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Coded aperture</a:t>
            </a:r>
            <a:endParaRPr dirty="0"/>
          </a:p>
        </p:txBody>
      </p:sp>
      <p:sp>
        <p:nvSpPr>
          <p:cNvPr id="43" name="Put a photosensor in front of object">
            <a:extLst>
              <a:ext uri="{FF2B5EF4-FFF2-40B4-BE49-F238E27FC236}">
                <a16:creationId xmlns:a16="http://schemas.microsoft.com/office/drawing/2014/main" id="{7D3560D0-0FEB-49C1-827D-0004690D2064}"/>
              </a:ext>
            </a:extLst>
          </p:cNvPr>
          <p:cNvSpPr txBox="1"/>
          <p:nvPr/>
        </p:nvSpPr>
        <p:spPr>
          <a:xfrm>
            <a:off x="694840" y="1159480"/>
            <a:ext cx="9620413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r>
              <a:rPr lang="en-US" sz="2400" dirty="0">
                <a:latin typeface="+mj-lt"/>
              </a:rPr>
              <a:t>Solution: Change aperture so that it is easier to pick the correct scale</a:t>
            </a:r>
          </a:p>
        </p:txBody>
      </p:sp>
      <p:sp>
        <p:nvSpPr>
          <p:cNvPr id="46" name="Put a photosensor in front of object">
            <a:extLst>
              <a:ext uri="{FF2B5EF4-FFF2-40B4-BE49-F238E27FC236}">
                <a16:creationId xmlns:a16="http://schemas.microsoft.com/office/drawing/2014/main" id="{777CDB6F-53F1-40D0-A1C9-C8D20778172A}"/>
              </a:ext>
            </a:extLst>
          </p:cNvPr>
          <p:cNvSpPr txBox="1"/>
          <p:nvPr/>
        </p:nvSpPr>
        <p:spPr>
          <a:xfrm>
            <a:off x="4219118" y="2076205"/>
            <a:ext cx="1025969" cy="995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*</a:t>
            </a:r>
          </a:p>
        </p:txBody>
      </p:sp>
      <p:sp>
        <p:nvSpPr>
          <p:cNvPr id="48" name="Put a photosensor in front of object">
            <a:extLst>
              <a:ext uri="{FF2B5EF4-FFF2-40B4-BE49-F238E27FC236}">
                <a16:creationId xmlns:a16="http://schemas.microsoft.com/office/drawing/2014/main" id="{846FA09E-8314-4796-B66F-6B87489C73CC}"/>
              </a:ext>
            </a:extLst>
          </p:cNvPr>
          <p:cNvSpPr txBox="1"/>
          <p:nvPr/>
        </p:nvSpPr>
        <p:spPr>
          <a:xfrm>
            <a:off x="4218136" y="3635051"/>
            <a:ext cx="1025969" cy="995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*</a:t>
            </a:r>
          </a:p>
        </p:txBody>
      </p:sp>
      <p:sp>
        <p:nvSpPr>
          <p:cNvPr id="49" name="Put a photosensor in front of object">
            <a:extLst>
              <a:ext uri="{FF2B5EF4-FFF2-40B4-BE49-F238E27FC236}">
                <a16:creationId xmlns:a16="http://schemas.microsoft.com/office/drawing/2014/main" id="{62C4CB16-3A3F-4245-A7D8-E6E2568862E1}"/>
              </a:ext>
            </a:extLst>
          </p:cNvPr>
          <p:cNvSpPr txBox="1"/>
          <p:nvPr/>
        </p:nvSpPr>
        <p:spPr>
          <a:xfrm>
            <a:off x="4218136" y="5152112"/>
            <a:ext cx="1025969" cy="995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*</a:t>
            </a:r>
          </a:p>
        </p:txBody>
      </p:sp>
      <p:pic>
        <p:nvPicPr>
          <p:cNvPr id="59" name="Picture 26" descr="conv_inp_ss">
            <a:extLst>
              <a:ext uri="{FF2B5EF4-FFF2-40B4-BE49-F238E27FC236}">
                <a16:creationId xmlns:a16="http://schemas.microsoft.com/office/drawing/2014/main" id="{0A719055-F4F1-4F45-B618-B144D2585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898" y="1925259"/>
            <a:ext cx="1423792" cy="949194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6" descr="conv_inp_ss">
            <a:extLst>
              <a:ext uri="{FF2B5EF4-FFF2-40B4-BE49-F238E27FC236}">
                <a16:creationId xmlns:a16="http://schemas.microsoft.com/office/drawing/2014/main" id="{3EC9C26C-DFC3-45DF-97CC-1AD44091A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898" y="3437951"/>
            <a:ext cx="1423792" cy="949194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6" descr="conv_inp_ss">
            <a:extLst>
              <a:ext uri="{FF2B5EF4-FFF2-40B4-BE49-F238E27FC236}">
                <a16:creationId xmlns:a16="http://schemas.microsoft.com/office/drawing/2014/main" id="{BDBA3582-ED53-4F90-B85B-8E6EFED2B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898" y="4933552"/>
            <a:ext cx="1423792" cy="949194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Put a photosensor in front of object">
            <a:extLst>
              <a:ext uri="{FF2B5EF4-FFF2-40B4-BE49-F238E27FC236}">
                <a16:creationId xmlns:a16="http://schemas.microsoft.com/office/drawing/2014/main" id="{EAB15636-B3EB-4525-8DF5-C6C20879C20B}"/>
              </a:ext>
            </a:extLst>
          </p:cNvPr>
          <p:cNvSpPr txBox="1"/>
          <p:nvPr/>
        </p:nvSpPr>
        <p:spPr>
          <a:xfrm>
            <a:off x="6588468" y="1888513"/>
            <a:ext cx="1257612" cy="995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=</a:t>
            </a:r>
          </a:p>
        </p:txBody>
      </p:sp>
      <p:sp>
        <p:nvSpPr>
          <p:cNvPr id="67" name="Put a photosensor in front of object">
            <a:extLst>
              <a:ext uri="{FF2B5EF4-FFF2-40B4-BE49-F238E27FC236}">
                <a16:creationId xmlns:a16="http://schemas.microsoft.com/office/drawing/2014/main" id="{1B1C1783-8DB3-45A2-8DE3-EBF2A2B40C4B}"/>
              </a:ext>
            </a:extLst>
          </p:cNvPr>
          <p:cNvSpPr txBox="1"/>
          <p:nvPr/>
        </p:nvSpPr>
        <p:spPr>
          <a:xfrm>
            <a:off x="6588467" y="3406410"/>
            <a:ext cx="1257611" cy="995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=</a:t>
            </a:r>
          </a:p>
        </p:txBody>
      </p:sp>
      <p:sp>
        <p:nvSpPr>
          <p:cNvPr id="68" name="Put a photosensor in front of object">
            <a:extLst>
              <a:ext uri="{FF2B5EF4-FFF2-40B4-BE49-F238E27FC236}">
                <a16:creationId xmlns:a16="http://schemas.microsoft.com/office/drawing/2014/main" id="{5A6C5EE4-EDFB-4E7C-88DC-F1106E9E0D2A}"/>
              </a:ext>
            </a:extLst>
          </p:cNvPr>
          <p:cNvSpPr txBox="1"/>
          <p:nvPr/>
        </p:nvSpPr>
        <p:spPr>
          <a:xfrm>
            <a:off x="6588468" y="4923470"/>
            <a:ext cx="1257610" cy="995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=</a:t>
            </a:r>
          </a:p>
        </p:txBody>
      </p:sp>
      <p:sp>
        <p:nvSpPr>
          <p:cNvPr id="69" name="Put a photosensor in front of object">
            <a:extLst>
              <a:ext uri="{FF2B5EF4-FFF2-40B4-BE49-F238E27FC236}">
                <a16:creationId xmlns:a16="http://schemas.microsoft.com/office/drawing/2014/main" id="{7C781097-C59C-469D-A6E4-DA608C49360F}"/>
              </a:ext>
            </a:extLst>
          </p:cNvPr>
          <p:cNvSpPr txBox="1"/>
          <p:nvPr/>
        </p:nvSpPr>
        <p:spPr>
          <a:xfrm>
            <a:off x="4295156" y="1899186"/>
            <a:ext cx="1025969" cy="995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   </a:t>
            </a:r>
            <a:r>
              <a:rPr lang="en-US" sz="6000" baseline="30000" dirty="0">
                <a:latin typeface="+mj-lt"/>
              </a:rPr>
              <a:t>-1</a:t>
            </a:r>
            <a:endParaRPr lang="en-US" sz="6000" dirty="0">
              <a:latin typeface="+mj-lt"/>
            </a:endParaRPr>
          </a:p>
        </p:txBody>
      </p:sp>
      <p:sp>
        <p:nvSpPr>
          <p:cNvPr id="70" name="Put a photosensor in front of object">
            <a:extLst>
              <a:ext uri="{FF2B5EF4-FFF2-40B4-BE49-F238E27FC236}">
                <a16:creationId xmlns:a16="http://schemas.microsoft.com/office/drawing/2014/main" id="{E1257978-2B31-44F6-BBDF-3D5432285781}"/>
              </a:ext>
            </a:extLst>
          </p:cNvPr>
          <p:cNvSpPr txBox="1"/>
          <p:nvPr/>
        </p:nvSpPr>
        <p:spPr>
          <a:xfrm>
            <a:off x="4295155" y="3417083"/>
            <a:ext cx="1025969" cy="995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   </a:t>
            </a:r>
            <a:r>
              <a:rPr lang="en-US" sz="6000" baseline="30000" dirty="0">
                <a:latin typeface="+mj-lt"/>
              </a:rPr>
              <a:t>-1</a:t>
            </a:r>
            <a:endParaRPr lang="en-US" sz="6000" dirty="0">
              <a:latin typeface="+mj-lt"/>
            </a:endParaRPr>
          </a:p>
        </p:txBody>
      </p:sp>
      <p:sp>
        <p:nvSpPr>
          <p:cNvPr id="71" name="Put a photosensor in front of object">
            <a:extLst>
              <a:ext uri="{FF2B5EF4-FFF2-40B4-BE49-F238E27FC236}">
                <a16:creationId xmlns:a16="http://schemas.microsoft.com/office/drawing/2014/main" id="{E598613F-DCFB-4EA7-A697-EF7B0CA2395A}"/>
              </a:ext>
            </a:extLst>
          </p:cNvPr>
          <p:cNvSpPr txBox="1"/>
          <p:nvPr/>
        </p:nvSpPr>
        <p:spPr>
          <a:xfrm>
            <a:off x="4295154" y="4934143"/>
            <a:ext cx="1025969" cy="995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   </a:t>
            </a:r>
            <a:r>
              <a:rPr lang="en-US" sz="6000" baseline="30000" dirty="0">
                <a:latin typeface="+mj-lt"/>
              </a:rPr>
              <a:t>-1</a:t>
            </a:r>
            <a:endParaRPr lang="en-US" sz="6000" dirty="0">
              <a:latin typeface="+mj-lt"/>
            </a:endParaRPr>
          </a:p>
        </p:txBody>
      </p:sp>
      <p:pic>
        <p:nvPicPr>
          <p:cNvPr id="38" name="Picture 2" descr="codedsps_s1">
            <a:extLst>
              <a:ext uri="{FF2B5EF4-FFF2-40B4-BE49-F238E27FC236}">
                <a16:creationId xmlns:a16="http://schemas.microsoft.com/office/drawing/2014/main" id="{75344A6A-82A1-4D66-BB08-B39EC8C6A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448" y="1944286"/>
            <a:ext cx="1430823" cy="95308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codedsps_s2">
            <a:extLst>
              <a:ext uri="{FF2B5EF4-FFF2-40B4-BE49-F238E27FC236}">
                <a16:creationId xmlns:a16="http://schemas.microsoft.com/office/drawing/2014/main" id="{87B18944-38DD-4564-82E1-731845834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448" y="3440125"/>
            <a:ext cx="1426465" cy="950179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codedsps_s3">
            <a:extLst>
              <a:ext uri="{FF2B5EF4-FFF2-40B4-BE49-F238E27FC236}">
                <a16:creationId xmlns:a16="http://schemas.microsoft.com/office/drawing/2014/main" id="{9FF7CD43-233D-4780-BDB1-5103EC9BB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448" y="4933552"/>
            <a:ext cx="1426465" cy="950179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 descr="coded_01">
            <a:extLst>
              <a:ext uri="{FF2B5EF4-FFF2-40B4-BE49-F238E27FC236}">
                <a16:creationId xmlns:a16="http://schemas.microsoft.com/office/drawing/2014/main" id="{AC0F7FD6-BF97-417A-9FB8-56EC675F3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3" t="10213" r="10213" b="10213"/>
          <a:stretch>
            <a:fillRect/>
          </a:stretch>
        </p:blipFill>
        <p:spPr bwMode="auto">
          <a:xfrm>
            <a:off x="5607807" y="1907149"/>
            <a:ext cx="980659" cy="983154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36" descr="coded_05">
            <a:extLst>
              <a:ext uri="{FF2B5EF4-FFF2-40B4-BE49-F238E27FC236}">
                <a16:creationId xmlns:a16="http://schemas.microsoft.com/office/drawing/2014/main" id="{FD3996C7-F63D-400C-94AC-1424C0835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3" t="10213" r="10213" b="10213"/>
          <a:stretch>
            <a:fillRect/>
          </a:stretch>
        </p:blipFill>
        <p:spPr bwMode="auto">
          <a:xfrm>
            <a:off x="5607830" y="3437951"/>
            <a:ext cx="980635" cy="983129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2" descr="coded_08">
            <a:extLst>
              <a:ext uri="{FF2B5EF4-FFF2-40B4-BE49-F238E27FC236}">
                <a16:creationId xmlns:a16="http://schemas.microsoft.com/office/drawing/2014/main" id="{12DD028C-DE7B-4274-9EEF-2F74C64F8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3" t="10213" r="10213" b="10213"/>
          <a:stretch>
            <a:fillRect/>
          </a:stretch>
        </p:blipFill>
        <p:spPr bwMode="auto">
          <a:xfrm>
            <a:off x="5607829" y="4933552"/>
            <a:ext cx="980635" cy="983129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2848C18-A072-4498-BC7E-F526EFD2AF8F}"/>
              </a:ext>
            </a:extLst>
          </p:cNvPr>
          <p:cNvSpPr/>
          <p:nvPr/>
        </p:nvSpPr>
        <p:spPr>
          <a:xfrm>
            <a:off x="2517170" y="3071670"/>
            <a:ext cx="7157662" cy="164391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CE4D341-A7C6-4BEF-A5EF-574AA3AFF4F0}"/>
              </a:ext>
            </a:extLst>
          </p:cNvPr>
          <p:cNvSpPr/>
          <p:nvPr/>
        </p:nvSpPr>
        <p:spPr>
          <a:xfrm>
            <a:off x="11375798" y="3437951"/>
            <a:ext cx="774571" cy="101566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1" dirty="0">
                <a:solidFill>
                  <a:srgbClr val="49CF80"/>
                </a:solidFill>
                <a:latin typeface="+mj-lt"/>
                <a:sym typeface="Wingdings 2"/>
              </a:rPr>
              <a:t></a:t>
            </a:r>
            <a:endParaRPr lang="en-US" sz="6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0" name="Put a photosensor in front of object">
            <a:extLst>
              <a:ext uri="{FF2B5EF4-FFF2-40B4-BE49-F238E27FC236}">
                <a16:creationId xmlns:a16="http://schemas.microsoft.com/office/drawing/2014/main" id="{07D7736F-077C-48CB-8FC2-E02AE803C08C}"/>
              </a:ext>
            </a:extLst>
          </p:cNvPr>
          <p:cNvSpPr txBox="1"/>
          <p:nvPr/>
        </p:nvSpPr>
        <p:spPr>
          <a:xfrm>
            <a:off x="9674832" y="3691814"/>
            <a:ext cx="1777986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correct scale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A9AB645-FDDF-489D-A944-AF54E7641F82}"/>
              </a:ext>
            </a:extLst>
          </p:cNvPr>
          <p:cNvSpPr/>
          <p:nvPr/>
        </p:nvSpPr>
        <p:spPr>
          <a:xfrm>
            <a:off x="11422284" y="1901712"/>
            <a:ext cx="681598" cy="101566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1" dirty="0">
                <a:solidFill>
                  <a:srgbClr val="FF0000"/>
                </a:solidFill>
                <a:latin typeface="+mj-lt"/>
                <a:sym typeface="Wingdings 2"/>
              </a:rPr>
              <a:t></a:t>
            </a:r>
            <a:endParaRPr lang="en-US" sz="6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2" name="Put a photosensor in front of object">
            <a:extLst>
              <a:ext uri="{FF2B5EF4-FFF2-40B4-BE49-F238E27FC236}">
                <a16:creationId xmlns:a16="http://schemas.microsoft.com/office/drawing/2014/main" id="{83C0716C-23BD-4E07-B330-4691DF342B1B}"/>
              </a:ext>
            </a:extLst>
          </p:cNvPr>
          <p:cNvSpPr txBox="1"/>
          <p:nvPr/>
        </p:nvSpPr>
        <p:spPr>
          <a:xfrm>
            <a:off x="9674832" y="2155575"/>
            <a:ext cx="1777986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wrong scale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40C94D5-B482-4E46-846C-C0E965C1B869}"/>
              </a:ext>
            </a:extLst>
          </p:cNvPr>
          <p:cNvSpPr/>
          <p:nvPr/>
        </p:nvSpPr>
        <p:spPr>
          <a:xfrm>
            <a:off x="11422284" y="4923470"/>
            <a:ext cx="681598" cy="101566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b="1" dirty="0">
                <a:solidFill>
                  <a:srgbClr val="FF0000"/>
                </a:solidFill>
                <a:latin typeface="+mj-lt"/>
                <a:sym typeface="Wingdings 2"/>
              </a:rPr>
              <a:t></a:t>
            </a:r>
            <a:endParaRPr lang="en-US" sz="6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4" name="Put a photosensor in front of object">
            <a:extLst>
              <a:ext uri="{FF2B5EF4-FFF2-40B4-BE49-F238E27FC236}">
                <a16:creationId xmlns:a16="http://schemas.microsoft.com/office/drawing/2014/main" id="{EAFDE9EB-3FC1-4320-91F9-509C330030FA}"/>
              </a:ext>
            </a:extLst>
          </p:cNvPr>
          <p:cNvSpPr txBox="1"/>
          <p:nvPr/>
        </p:nvSpPr>
        <p:spPr>
          <a:xfrm>
            <a:off x="9674832" y="5177333"/>
            <a:ext cx="1777986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wrong scale</a:t>
            </a:r>
          </a:p>
        </p:txBody>
      </p:sp>
    </p:spTree>
    <p:extLst>
      <p:ext uri="{BB962C8B-B14F-4D97-AF65-F5344CB8AC3E}">
        <p14:creationId xmlns:p14="http://schemas.microsoft.com/office/powerpoint/2010/main" val="49786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Why are our images blurry?</a:t>
            </a:r>
            <a:endParaRPr dirty="0"/>
          </a:p>
        </p:txBody>
      </p:sp>
      <p:sp>
        <p:nvSpPr>
          <p:cNvPr id="3" name="Shape 667">
            <a:extLst>
              <a:ext uri="{FF2B5EF4-FFF2-40B4-BE49-F238E27FC236}">
                <a16:creationId xmlns:a16="http://schemas.microsoft.com/office/drawing/2014/main" id="{CBAA7246-F620-4DD4-9EF5-755819496A53}"/>
              </a:ext>
            </a:extLst>
          </p:cNvPr>
          <p:cNvSpPr txBox="1">
            <a:spLocks/>
          </p:cNvSpPr>
          <p:nvPr/>
        </p:nvSpPr>
        <p:spPr>
          <a:xfrm>
            <a:off x="506437" y="1340594"/>
            <a:ext cx="11179126" cy="52888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Lens imperfections.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Camera shake.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Scene motion.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Depth defocus.</a:t>
            </a:r>
          </a:p>
        </p:txBody>
      </p:sp>
      <p:sp>
        <p:nvSpPr>
          <p:cNvPr id="5" name="Put a photosensor in front of object">
            <a:extLst>
              <a:ext uri="{FF2B5EF4-FFF2-40B4-BE49-F238E27FC236}">
                <a16:creationId xmlns:a16="http://schemas.microsoft.com/office/drawing/2014/main" id="{5356703E-A2D2-4390-8D15-069544D04002}"/>
              </a:ext>
            </a:extLst>
          </p:cNvPr>
          <p:cNvSpPr txBox="1"/>
          <p:nvPr/>
        </p:nvSpPr>
        <p:spPr>
          <a:xfrm>
            <a:off x="4780263" y="2758772"/>
            <a:ext cx="65531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r>
              <a:rPr lang="en-US" sz="2400" dirty="0">
                <a:latin typeface="+mj-lt"/>
              </a:rPr>
              <a:t>last lecture: deconvolution</a:t>
            </a:r>
            <a:endParaRPr sz="2400" dirty="0">
              <a:latin typeface="+mj-lt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A327308-1F46-47F1-A73B-B99888C6FD9C}"/>
              </a:ext>
            </a:extLst>
          </p:cNvPr>
          <p:cNvCxnSpPr/>
          <p:nvPr/>
        </p:nvCxnSpPr>
        <p:spPr>
          <a:xfrm flipH="1">
            <a:off x="3688422" y="2979506"/>
            <a:ext cx="73974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ut a photosensor in front of object">
            <a:extLst>
              <a:ext uri="{FF2B5EF4-FFF2-40B4-BE49-F238E27FC236}">
                <a16:creationId xmlns:a16="http://schemas.microsoft.com/office/drawing/2014/main" id="{F04B2519-AF4C-4ADE-BEBE-14258E271EA4}"/>
              </a:ext>
            </a:extLst>
          </p:cNvPr>
          <p:cNvSpPr txBox="1"/>
          <p:nvPr/>
        </p:nvSpPr>
        <p:spPr>
          <a:xfrm>
            <a:off x="4780263" y="3414606"/>
            <a:ext cx="65531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r>
              <a:rPr lang="en-US" sz="2400" dirty="0">
                <a:latin typeface="+mj-lt"/>
              </a:rPr>
              <a:t>last lecture: blind deconvolution</a:t>
            </a:r>
            <a:endParaRPr sz="2400" dirty="0">
              <a:latin typeface="+mj-lt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398946B-6B3B-443B-9402-CB3124671665}"/>
              </a:ext>
            </a:extLst>
          </p:cNvPr>
          <p:cNvCxnSpPr/>
          <p:nvPr/>
        </p:nvCxnSpPr>
        <p:spPr>
          <a:xfrm flipH="1">
            <a:off x="3688422" y="3635340"/>
            <a:ext cx="73974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Brace 10">
            <a:extLst>
              <a:ext uri="{FF2B5EF4-FFF2-40B4-BE49-F238E27FC236}">
                <a16:creationId xmlns:a16="http://schemas.microsoft.com/office/drawing/2014/main" id="{CF8E6280-F16F-4DCB-89B8-534C9FA490C9}"/>
              </a:ext>
            </a:extLst>
          </p:cNvPr>
          <p:cNvSpPr/>
          <p:nvPr/>
        </p:nvSpPr>
        <p:spPr>
          <a:xfrm>
            <a:off x="10027577" y="2758772"/>
            <a:ext cx="330380" cy="1097302"/>
          </a:xfrm>
          <a:prstGeom prst="rightBrace">
            <a:avLst>
              <a:gd name="adj1" fmla="val 8333"/>
              <a:gd name="adj2" fmla="val 50579"/>
            </a:avLst>
          </a:prstGeom>
          <a:ln w="38100" cap="rnd">
            <a:solidFill>
              <a:schemeClr val="tx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ut a photosensor in front of object">
            <a:extLst>
              <a:ext uri="{FF2B5EF4-FFF2-40B4-BE49-F238E27FC236}">
                <a16:creationId xmlns:a16="http://schemas.microsoft.com/office/drawing/2014/main" id="{73B0E361-A221-4BC6-A50C-E516923E1260}"/>
              </a:ext>
            </a:extLst>
          </p:cNvPr>
          <p:cNvSpPr txBox="1"/>
          <p:nvPr/>
        </p:nvSpPr>
        <p:spPr>
          <a:xfrm>
            <a:off x="10357956" y="2904436"/>
            <a:ext cx="1834044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conventional photography</a:t>
            </a:r>
            <a:endParaRPr sz="2400" dirty="0">
              <a:latin typeface="+mj-lt"/>
            </a:endParaRPr>
          </a:p>
        </p:txBody>
      </p:sp>
      <p:sp>
        <p:nvSpPr>
          <p:cNvPr id="10" name="Put a photosensor in front of object">
            <a:extLst>
              <a:ext uri="{FF2B5EF4-FFF2-40B4-BE49-F238E27FC236}">
                <a16:creationId xmlns:a16="http://schemas.microsoft.com/office/drawing/2014/main" id="{C1BB5A4C-82AC-4607-9DEF-060D8A29D7B3}"/>
              </a:ext>
            </a:extLst>
          </p:cNvPr>
          <p:cNvSpPr txBox="1"/>
          <p:nvPr/>
        </p:nvSpPr>
        <p:spPr>
          <a:xfrm>
            <a:off x="4780263" y="4070440"/>
            <a:ext cx="5761021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r>
              <a:rPr lang="en-US" sz="2400" dirty="0">
                <a:latin typeface="+mj-lt"/>
              </a:rPr>
              <a:t>flutter shutter, motion-invariant photo</a:t>
            </a:r>
            <a:endParaRPr sz="2400" dirty="0">
              <a:latin typeface="+mj-l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59F808D-864B-4722-85C3-C8E8398AF797}"/>
              </a:ext>
            </a:extLst>
          </p:cNvPr>
          <p:cNvCxnSpPr/>
          <p:nvPr/>
        </p:nvCxnSpPr>
        <p:spPr>
          <a:xfrm flipH="1">
            <a:off x="3688422" y="4291174"/>
            <a:ext cx="73974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ut a photosensor in front of object">
            <a:extLst>
              <a:ext uri="{FF2B5EF4-FFF2-40B4-BE49-F238E27FC236}">
                <a16:creationId xmlns:a16="http://schemas.microsoft.com/office/drawing/2014/main" id="{5EFF2C5E-EE37-4F18-ABBA-867DEC17C94D}"/>
              </a:ext>
            </a:extLst>
          </p:cNvPr>
          <p:cNvSpPr txBox="1"/>
          <p:nvPr/>
        </p:nvSpPr>
        <p:spPr>
          <a:xfrm>
            <a:off x="4780264" y="4726274"/>
            <a:ext cx="6553198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r>
              <a:rPr lang="en-US" sz="2400" dirty="0">
                <a:latin typeface="+mj-lt"/>
              </a:rPr>
              <a:t>coded aperture, focal sweep</a:t>
            </a:r>
            <a:r>
              <a:rPr lang="en-US" sz="2400" dirty="0"/>
              <a:t>, </a:t>
            </a:r>
            <a:r>
              <a:rPr lang="en-US" sz="2400" dirty="0">
                <a:latin typeface="+mj-lt"/>
              </a:rPr>
              <a:t>lattice lens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DB6A776-C6A8-47B2-97D5-67640E0D2A0C}"/>
              </a:ext>
            </a:extLst>
          </p:cNvPr>
          <p:cNvCxnSpPr/>
          <p:nvPr/>
        </p:nvCxnSpPr>
        <p:spPr>
          <a:xfrm flipH="1">
            <a:off x="3688422" y="4947008"/>
            <a:ext cx="73974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>
            <a:extLst>
              <a:ext uri="{FF2B5EF4-FFF2-40B4-BE49-F238E27FC236}">
                <a16:creationId xmlns:a16="http://schemas.microsoft.com/office/drawing/2014/main" id="{6BDF28CE-6DE6-40CA-9389-63A069EDCCA4}"/>
              </a:ext>
            </a:extLst>
          </p:cNvPr>
          <p:cNvSpPr/>
          <p:nvPr/>
        </p:nvSpPr>
        <p:spPr>
          <a:xfrm>
            <a:off x="10027577" y="4070440"/>
            <a:ext cx="330380" cy="1097302"/>
          </a:xfrm>
          <a:prstGeom prst="rightBrace">
            <a:avLst>
              <a:gd name="adj1" fmla="val 8333"/>
              <a:gd name="adj2" fmla="val 50579"/>
            </a:avLst>
          </a:prstGeom>
          <a:ln w="38100" cap="rnd">
            <a:solidFill>
              <a:schemeClr val="tx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ut a photosensor in front of object">
            <a:extLst>
              <a:ext uri="{FF2B5EF4-FFF2-40B4-BE49-F238E27FC236}">
                <a16:creationId xmlns:a16="http://schemas.microsoft.com/office/drawing/2014/main" id="{F2AC8F4D-11BB-4F0D-8837-33DD759C55CA}"/>
              </a:ext>
            </a:extLst>
          </p:cNvPr>
          <p:cNvSpPr txBox="1"/>
          <p:nvPr/>
        </p:nvSpPr>
        <p:spPr>
          <a:xfrm>
            <a:off x="10357957" y="4213691"/>
            <a:ext cx="1834043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coded photography</a:t>
            </a:r>
            <a:endParaRPr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466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218" name="Picture 2" descr="CompPhoto-MSR07">
            <a:extLst>
              <a:ext uri="{FF2B5EF4-FFF2-40B4-BE49-F238E27FC236}">
                <a16:creationId xmlns:a16="http://schemas.microsoft.com/office/drawing/2014/main" id="{E97CC678-8939-4168-85AE-B72F10CAB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107338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882" name="Picture 2" descr="CompPhoto-MSR07">
            <a:extLst>
              <a:ext uri="{FF2B5EF4-FFF2-40B4-BE49-F238E27FC236}">
                <a16:creationId xmlns:a16="http://schemas.microsoft.com/office/drawing/2014/main" id="{6F4F1894-BAEE-4058-8072-A8EDEC709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048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8883" name="Picture 3" descr="CompPhoto-MSR07">
            <a:extLst>
              <a:ext uri="{FF2B5EF4-FFF2-40B4-BE49-F238E27FC236}">
                <a16:creationId xmlns:a16="http://schemas.microsoft.com/office/drawing/2014/main" id="{85D0FA13-68CC-416D-803C-3981DFDC9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048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8884" name="Picture 4" descr="CompPhoto-MSR07">
            <a:extLst>
              <a:ext uri="{FF2B5EF4-FFF2-40B4-BE49-F238E27FC236}">
                <a16:creationId xmlns:a16="http://schemas.microsoft.com/office/drawing/2014/main" id="{9339B5D5-A62B-4027-AB94-9BC8C536B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048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8885" name="Picture 5" descr="CompPhoto-MSR07">
            <a:extLst>
              <a:ext uri="{FF2B5EF4-FFF2-40B4-BE49-F238E27FC236}">
                <a16:creationId xmlns:a16="http://schemas.microsoft.com/office/drawing/2014/main" id="{67DA9DA9-BB75-4E11-AB2C-7A38C3DBF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048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8886" name="Picture 6" descr="CompPhoto-MSR07">
            <a:extLst>
              <a:ext uri="{FF2B5EF4-FFF2-40B4-BE49-F238E27FC236}">
                <a16:creationId xmlns:a16="http://schemas.microsoft.com/office/drawing/2014/main" id="{000B1BAE-E569-4AC5-9B00-5B51E8551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048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8887" name="Picture 7" descr="CompPhoto-MSR07">
            <a:extLst>
              <a:ext uri="{FF2B5EF4-FFF2-40B4-BE49-F238E27FC236}">
                <a16:creationId xmlns:a16="http://schemas.microsoft.com/office/drawing/2014/main" id="{4C3333A7-D339-448C-A76C-77ECC0453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048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8888" name="Picture 8" descr="CompPhoto-MSR07">
            <a:extLst>
              <a:ext uri="{FF2B5EF4-FFF2-40B4-BE49-F238E27FC236}">
                <a16:creationId xmlns:a16="http://schemas.microsoft.com/office/drawing/2014/main" id="{AABF6A72-95DE-4A8C-914C-7E18A9A92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048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8889" name="Picture 9" descr="CompPhoto-MSR07">
            <a:extLst>
              <a:ext uri="{FF2B5EF4-FFF2-40B4-BE49-F238E27FC236}">
                <a16:creationId xmlns:a16="http://schemas.microsoft.com/office/drawing/2014/main" id="{5A72540A-CD35-49C7-9FBD-AB2CA2DE1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048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8890" name="Picture 10" descr="CompPhoto-MSR07">
            <a:extLst>
              <a:ext uri="{FF2B5EF4-FFF2-40B4-BE49-F238E27FC236}">
                <a16:creationId xmlns:a16="http://schemas.microsoft.com/office/drawing/2014/main" id="{78B83FC1-C855-4C5A-9789-E00414A27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048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8891" name="Picture 11" descr="CompPhoto-MSR07">
            <a:extLst>
              <a:ext uri="{FF2B5EF4-FFF2-40B4-BE49-F238E27FC236}">
                <a16:creationId xmlns:a16="http://schemas.microsoft.com/office/drawing/2014/main" id="{ED5864CC-8371-4177-A575-5A5997A4A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048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8892" name="Picture 12" descr="CompPhoto-MSR07">
            <a:extLst>
              <a:ext uri="{FF2B5EF4-FFF2-40B4-BE49-F238E27FC236}">
                <a16:creationId xmlns:a16="http://schemas.microsoft.com/office/drawing/2014/main" id="{F8C6053A-0EC6-4AAE-A56E-D59E6477A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048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8893" name="Picture 13" descr="CompPhoto-MSR07">
            <a:extLst>
              <a:ext uri="{FF2B5EF4-FFF2-40B4-BE49-F238E27FC236}">
                <a16:creationId xmlns:a16="http://schemas.microsoft.com/office/drawing/2014/main" id="{BDCB26D3-32F8-4B42-A21E-81E905A64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048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8894" name="Picture 14" descr="CompPhoto-MSR07">
            <a:extLst>
              <a:ext uri="{FF2B5EF4-FFF2-40B4-BE49-F238E27FC236}">
                <a16:creationId xmlns:a16="http://schemas.microsoft.com/office/drawing/2014/main" id="{3BB333DE-43E8-4BE7-9C7B-85834318C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048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8895" name="Picture 15" descr="CompPhoto-MSR07">
            <a:extLst>
              <a:ext uri="{FF2B5EF4-FFF2-40B4-BE49-F238E27FC236}">
                <a16:creationId xmlns:a16="http://schemas.microsoft.com/office/drawing/2014/main" id="{15503E41-CAF1-4EB6-83DF-CEE78E72F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048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8896" name="Picture 16" descr="CompPhoto-MSR07">
            <a:extLst>
              <a:ext uri="{FF2B5EF4-FFF2-40B4-BE49-F238E27FC236}">
                <a16:creationId xmlns:a16="http://schemas.microsoft.com/office/drawing/2014/main" id="{8C032163-F5C6-4345-A2A1-7E96CDCCB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048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8897" name="Picture 17" descr="CompPhoto-MSR07">
            <a:extLst>
              <a:ext uri="{FF2B5EF4-FFF2-40B4-BE49-F238E27FC236}">
                <a16:creationId xmlns:a16="http://schemas.microsoft.com/office/drawing/2014/main" id="{3CF60404-3947-42D0-B688-D5391091C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048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8898" name="Picture 18" descr="CompPhoto-MSR07">
            <a:extLst>
              <a:ext uri="{FF2B5EF4-FFF2-40B4-BE49-F238E27FC236}">
                <a16:creationId xmlns:a16="http://schemas.microsoft.com/office/drawing/2014/main" id="{F4756041-0DAF-4866-99F6-13CBC908E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048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8899" name="Picture 19" descr="CompPhoto-MSR07">
            <a:extLst>
              <a:ext uri="{FF2B5EF4-FFF2-40B4-BE49-F238E27FC236}">
                <a16:creationId xmlns:a16="http://schemas.microsoft.com/office/drawing/2014/main" id="{D90C6AB4-E9CE-4B55-908A-ACBADBA98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048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8900" name="Picture 20" descr="CompPhoto-MSR07">
            <a:extLst>
              <a:ext uri="{FF2B5EF4-FFF2-40B4-BE49-F238E27FC236}">
                <a16:creationId xmlns:a16="http://schemas.microsoft.com/office/drawing/2014/main" id="{D33623D9-BE3A-4A6A-9EA0-E95BA72D1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048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8901" name="Picture 21" descr="CompPhoto-MSR07">
            <a:extLst>
              <a:ext uri="{FF2B5EF4-FFF2-40B4-BE49-F238E27FC236}">
                <a16:creationId xmlns:a16="http://schemas.microsoft.com/office/drawing/2014/main" id="{6D7A889A-A438-477F-AAAD-C30A2F167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048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8902" name="Picture 22" descr="CompPhoto-MSR07">
            <a:extLst>
              <a:ext uri="{FF2B5EF4-FFF2-40B4-BE49-F238E27FC236}">
                <a16:creationId xmlns:a16="http://schemas.microsoft.com/office/drawing/2014/main" id="{04805B46-FF69-4764-8BBC-26976BDE0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048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8903" name="Picture 23" descr="CompPhoto-MSR07">
            <a:extLst>
              <a:ext uri="{FF2B5EF4-FFF2-40B4-BE49-F238E27FC236}">
                <a16:creationId xmlns:a16="http://schemas.microsoft.com/office/drawing/2014/main" id="{3F883E5E-D426-4D36-AAD9-6C27BEA14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048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8904" name="Picture 24" descr="CompPhoto-MSR07">
            <a:extLst>
              <a:ext uri="{FF2B5EF4-FFF2-40B4-BE49-F238E27FC236}">
                <a16:creationId xmlns:a16="http://schemas.microsoft.com/office/drawing/2014/main" id="{C426C4BF-AD1C-4732-941B-1F2DDA439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048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8905" name="Picture 25" descr="CompPhoto-MSR07">
            <a:extLst>
              <a:ext uri="{FF2B5EF4-FFF2-40B4-BE49-F238E27FC236}">
                <a16:creationId xmlns:a16="http://schemas.microsoft.com/office/drawing/2014/main" id="{4B4661F4-8FDD-4C80-A1B5-B7313B8D8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048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0147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7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9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6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28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32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34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36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38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1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3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7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59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61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63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E6598D80-E546-4378-A931-3F887DC592C5}"/>
              </a:ext>
            </a:extLst>
          </p:cNvPr>
          <p:cNvSpPr/>
          <p:nvPr/>
        </p:nvSpPr>
        <p:spPr>
          <a:xfrm rot="5400000" flipH="1">
            <a:off x="5774122" y="2288119"/>
            <a:ext cx="3161749" cy="2454053"/>
          </a:xfrm>
          <a:prstGeom prst="triangle">
            <a:avLst>
              <a:gd name="adj" fmla="val 48997"/>
            </a:avLst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32A94444-1715-4444-A347-EABC59EE4218}"/>
              </a:ext>
            </a:extLst>
          </p:cNvPr>
          <p:cNvSpPr/>
          <p:nvPr/>
        </p:nvSpPr>
        <p:spPr>
          <a:xfrm rot="16200000">
            <a:off x="2082916" y="1055772"/>
            <a:ext cx="3166557" cy="4923559"/>
          </a:xfrm>
          <a:prstGeom prst="triangle">
            <a:avLst>
              <a:gd name="adj" fmla="val 48997"/>
            </a:avLst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1AF7D7A-41EA-44BC-BC1D-9D4F8F808CBE}"/>
              </a:ext>
            </a:extLst>
          </p:cNvPr>
          <p:cNvCxnSpPr>
            <a:cxnSpLocks/>
          </p:cNvCxnSpPr>
          <p:nvPr/>
        </p:nvCxnSpPr>
        <p:spPr>
          <a:xfrm>
            <a:off x="1205484" y="1691640"/>
            <a:ext cx="0" cy="36576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934AE4C-F0C4-45B4-AECF-77331CC0224E}"/>
              </a:ext>
            </a:extLst>
          </p:cNvPr>
          <p:cNvCxnSpPr>
            <a:cxnSpLocks/>
            <a:endCxn id="80" idx="4"/>
          </p:cNvCxnSpPr>
          <p:nvPr/>
        </p:nvCxnSpPr>
        <p:spPr>
          <a:xfrm flipH="1">
            <a:off x="6127973" y="2966829"/>
            <a:ext cx="3303548" cy="213400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0DF3CCC-E844-48F5-A637-0F4C140753D7}"/>
              </a:ext>
            </a:extLst>
          </p:cNvPr>
          <p:cNvCxnSpPr>
            <a:cxnSpLocks/>
          </p:cNvCxnSpPr>
          <p:nvPr/>
        </p:nvCxnSpPr>
        <p:spPr>
          <a:xfrm>
            <a:off x="9424400" y="1714507"/>
            <a:ext cx="0" cy="36576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Coded aperture changes shape of kernel</a:t>
            </a:r>
            <a:endParaRPr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430379D-AAE0-41C5-B779-B333C86969D1}"/>
              </a:ext>
            </a:extLst>
          </p:cNvPr>
          <p:cNvCxnSpPr>
            <a:cxnSpLocks/>
          </p:cNvCxnSpPr>
          <p:nvPr/>
        </p:nvCxnSpPr>
        <p:spPr>
          <a:xfrm>
            <a:off x="3011331" y="5372107"/>
            <a:ext cx="3024246" cy="0"/>
          </a:xfrm>
          <a:prstGeom prst="straightConnector1">
            <a:avLst/>
          </a:prstGeom>
          <a:ln w="38100" cap="rnd">
            <a:solidFill>
              <a:schemeClr val="tx1"/>
            </a:solidFill>
            <a:bevel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0719340-6FF9-44BA-9EB8-E1FE021930A2}"/>
              </a:ext>
            </a:extLst>
          </p:cNvPr>
          <p:cNvCxnSpPr>
            <a:cxnSpLocks/>
          </p:cNvCxnSpPr>
          <p:nvPr/>
        </p:nvCxnSpPr>
        <p:spPr>
          <a:xfrm>
            <a:off x="3008376" y="1690243"/>
            <a:ext cx="0" cy="36576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Put a photosensor in front of object">
            <a:extLst>
              <a:ext uri="{FF2B5EF4-FFF2-40B4-BE49-F238E27FC236}">
                <a16:creationId xmlns:a16="http://schemas.microsoft.com/office/drawing/2014/main" id="{D20EABB0-3C08-4094-BD22-0385E7EA19FA}"/>
              </a:ext>
            </a:extLst>
          </p:cNvPr>
          <p:cNvSpPr txBox="1"/>
          <p:nvPr/>
        </p:nvSpPr>
        <p:spPr>
          <a:xfrm>
            <a:off x="3008377" y="5391714"/>
            <a:ext cx="3027200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object distance D</a:t>
            </a:r>
            <a:endParaRPr sz="2400" dirty="0">
              <a:latin typeface="+mj-lt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8E23E49-67E5-4716-BB6D-2A8C9A8978D2}"/>
              </a:ext>
            </a:extLst>
          </p:cNvPr>
          <p:cNvCxnSpPr>
            <a:cxnSpLocks/>
          </p:cNvCxnSpPr>
          <p:nvPr/>
        </p:nvCxnSpPr>
        <p:spPr>
          <a:xfrm>
            <a:off x="6222638" y="5386923"/>
            <a:ext cx="3139131" cy="0"/>
          </a:xfrm>
          <a:prstGeom prst="straightConnector1">
            <a:avLst/>
          </a:prstGeom>
          <a:ln w="38100" cap="rnd">
            <a:solidFill>
              <a:schemeClr val="tx1"/>
            </a:solidFill>
            <a:bevel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Put a photosensor in front of object">
            <a:extLst>
              <a:ext uri="{FF2B5EF4-FFF2-40B4-BE49-F238E27FC236}">
                <a16:creationId xmlns:a16="http://schemas.microsoft.com/office/drawing/2014/main" id="{9FE858F1-AF2E-4548-A8FA-441E7809459A}"/>
              </a:ext>
            </a:extLst>
          </p:cNvPr>
          <p:cNvSpPr txBox="1"/>
          <p:nvPr/>
        </p:nvSpPr>
        <p:spPr>
          <a:xfrm>
            <a:off x="6222578" y="5391714"/>
            <a:ext cx="3126868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focus distance D’</a:t>
            </a:r>
            <a:endParaRPr sz="2400" dirty="0">
              <a:latin typeface="+mj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600009-6448-483A-88B8-9B283DA716C8}"/>
              </a:ext>
            </a:extLst>
          </p:cNvPr>
          <p:cNvCxnSpPr>
            <a:cxnSpLocks/>
            <a:stCxn id="71" idx="6"/>
            <a:endCxn id="80" idx="0"/>
          </p:cNvCxnSpPr>
          <p:nvPr/>
        </p:nvCxnSpPr>
        <p:spPr>
          <a:xfrm flipV="1">
            <a:off x="1270170" y="1934275"/>
            <a:ext cx="4857803" cy="158419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BCB07CB-AC18-4CBC-AA19-2AD19A729A58}"/>
              </a:ext>
            </a:extLst>
          </p:cNvPr>
          <p:cNvCxnSpPr>
            <a:cxnSpLocks/>
            <a:endCxn id="80" idx="0"/>
          </p:cNvCxnSpPr>
          <p:nvPr/>
        </p:nvCxnSpPr>
        <p:spPr>
          <a:xfrm flipH="1" flipV="1">
            <a:off x="6127973" y="1934275"/>
            <a:ext cx="3303548" cy="2149127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C94D63D-203D-42E9-AD65-FA5A212FFDA8}"/>
              </a:ext>
            </a:extLst>
          </p:cNvPr>
          <p:cNvCxnSpPr>
            <a:cxnSpLocks/>
            <a:stCxn id="71" idx="5"/>
            <a:endCxn id="80" idx="4"/>
          </p:cNvCxnSpPr>
          <p:nvPr/>
        </p:nvCxnSpPr>
        <p:spPr>
          <a:xfrm>
            <a:off x="1269010" y="3570943"/>
            <a:ext cx="4858963" cy="1529886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3EE810B-A2B2-4DB5-A71C-A35FA6FF3AB9}"/>
              </a:ext>
            </a:extLst>
          </p:cNvPr>
          <p:cNvGrpSpPr/>
          <p:nvPr/>
        </p:nvGrpSpPr>
        <p:grpSpPr>
          <a:xfrm>
            <a:off x="5934872" y="1685308"/>
            <a:ext cx="386202" cy="3657600"/>
            <a:chOff x="5934872" y="1796433"/>
            <a:chExt cx="386202" cy="36576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0D0C97-74A0-44E8-A441-DD8D31646A47}"/>
                </a:ext>
              </a:extLst>
            </p:cNvPr>
            <p:cNvSpPr/>
            <p:nvPr/>
          </p:nvSpPr>
          <p:spPr>
            <a:xfrm>
              <a:off x="6082253" y="1796433"/>
              <a:ext cx="91440" cy="3657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5B8458E-112F-4C89-BA20-DC54F9D9CA44}"/>
                </a:ext>
              </a:extLst>
            </p:cNvPr>
            <p:cNvSpPr/>
            <p:nvPr/>
          </p:nvSpPr>
          <p:spPr>
            <a:xfrm>
              <a:off x="5934872" y="2045400"/>
              <a:ext cx="386202" cy="316655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1" name="Oval 70">
            <a:extLst>
              <a:ext uri="{FF2B5EF4-FFF2-40B4-BE49-F238E27FC236}">
                <a16:creationId xmlns:a16="http://schemas.microsoft.com/office/drawing/2014/main" id="{D85A659A-3B96-42C7-89FE-B2AC81B10D50}"/>
              </a:ext>
            </a:extLst>
          </p:cNvPr>
          <p:cNvSpPr/>
          <p:nvPr/>
        </p:nvSpPr>
        <p:spPr>
          <a:xfrm rot="20325895">
            <a:off x="1137666" y="3474727"/>
            <a:ext cx="137160" cy="1371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9">
            <a:extLst>
              <a:ext uri="{FF2B5EF4-FFF2-40B4-BE49-F238E27FC236}">
                <a16:creationId xmlns:a16="http://schemas.microsoft.com/office/drawing/2014/main" id="{7736D43C-70F4-43AE-B219-307B3D0D73E8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19" b="49603"/>
          <a:stretch>
            <a:fillRect/>
          </a:stretch>
        </p:blipFill>
        <p:spPr bwMode="auto">
          <a:xfrm>
            <a:off x="10446801" y="1720366"/>
            <a:ext cx="1642489" cy="16409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9" name="Text Box 18">
            <a:extLst>
              <a:ext uri="{FF2B5EF4-FFF2-40B4-BE49-F238E27FC236}">
                <a16:creationId xmlns:a16="http://schemas.microsoft.com/office/drawing/2014/main" id="{8ACD76C9-99EB-451E-BEE5-D3D5E7FB4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0640" y="3298967"/>
            <a:ext cx="64773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400" dirty="0">
                <a:latin typeface="+mj-lt"/>
              </a:rPr>
              <a:t>PSF</a:t>
            </a:r>
          </a:p>
        </p:txBody>
      </p:sp>
      <p:sp>
        <p:nvSpPr>
          <p:cNvPr id="42" name="AutoShape 21">
            <a:extLst>
              <a:ext uri="{FF2B5EF4-FFF2-40B4-BE49-F238E27FC236}">
                <a16:creationId xmlns:a16="http://schemas.microsoft.com/office/drawing/2014/main" id="{5849364E-1B7A-4C0E-9885-6CB47EB84E72}"/>
              </a:ext>
            </a:extLst>
          </p:cNvPr>
          <p:cNvSpPr>
            <a:spLocks/>
          </p:cNvSpPr>
          <p:nvPr/>
        </p:nvSpPr>
        <p:spPr bwMode="auto">
          <a:xfrm>
            <a:off x="9543940" y="2966828"/>
            <a:ext cx="266700" cy="1116573"/>
          </a:xfrm>
          <a:prstGeom prst="rightBrace">
            <a:avLst>
              <a:gd name="adj1" fmla="val 8333"/>
              <a:gd name="adj2" fmla="val 50000"/>
            </a:avLst>
          </a:prstGeom>
          <a:noFill/>
          <a:ln w="38100">
            <a:solidFill>
              <a:srgbClr val="FFC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A6ABED9-935D-43E4-9E35-C827FA5539A1}"/>
              </a:ext>
            </a:extLst>
          </p:cNvPr>
          <p:cNvCxnSpPr>
            <a:cxnSpLocks/>
          </p:cNvCxnSpPr>
          <p:nvPr/>
        </p:nvCxnSpPr>
        <p:spPr>
          <a:xfrm>
            <a:off x="9427464" y="2980123"/>
            <a:ext cx="0" cy="1103279"/>
          </a:xfrm>
          <a:prstGeom prst="line">
            <a:avLst/>
          </a:prstGeom>
          <a:ln w="63500" cap="rnd">
            <a:solidFill>
              <a:srgbClr val="FFC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conv_01">
            <a:extLst>
              <a:ext uri="{FF2B5EF4-FFF2-40B4-BE49-F238E27FC236}">
                <a16:creationId xmlns:a16="http://schemas.microsoft.com/office/drawing/2014/main" id="{5A694703-0122-47BC-AD15-181344CCF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486" y="3698258"/>
            <a:ext cx="1644650" cy="164465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FF16D733-671B-4FB7-B6B0-44760494D472}"/>
              </a:ext>
            </a:extLst>
          </p:cNvPr>
          <p:cNvSpPr/>
          <p:nvPr/>
        </p:nvSpPr>
        <p:spPr>
          <a:xfrm rot="16200000">
            <a:off x="8448485" y="3100365"/>
            <a:ext cx="1116573" cy="849498"/>
          </a:xfrm>
          <a:prstGeom prst="triangle">
            <a:avLst>
              <a:gd name="adj" fmla="val 48997"/>
            </a:avLst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5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D66FBE8-0B7C-479E-9DBD-F82E8ED9A1E2}"/>
              </a:ext>
            </a:extLst>
          </p:cNvPr>
          <p:cNvGrpSpPr/>
          <p:nvPr/>
        </p:nvGrpSpPr>
        <p:grpSpPr>
          <a:xfrm>
            <a:off x="8531736" y="2975314"/>
            <a:ext cx="891672" cy="1107166"/>
            <a:chOff x="8531736" y="1975297"/>
            <a:chExt cx="2418204" cy="3107200"/>
          </a:xfrm>
        </p:grpSpPr>
        <p:sp>
          <p:nvSpPr>
            <p:cNvPr id="45" name="AutoShape 28">
              <a:extLst>
                <a:ext uri="{FF2B5EF4-FFF2-40B4-BE49-F238E27FC236}">
                  <a16:creationId xmlns:a16="http://schemas.microsoft.com/office/drawing/2014/main" id="{323EA303-0A35-4225-92AC-98BF88A06FA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8186509" y="2320524"/>
              <a:ext cx="3107200" cy="2416745"/>
            </a:xfrm>
            <a:prstGeom prst="triangle">
              <a:avLst>
                <a:gd name="adj" fmla="val 50000"/>
              </a:avLst>
            </a:prstGeom>
            <a:solidFill>
              <a:srgbClr val="FFEC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AutoShape 36">
              <a:extLst>
                <a:ext uri="{FF2B5EF4-FFF2-40B4-BE49-F238E27FC236}">
                  <a16:creationId xmlns:a16="http://schemas.microsoft.com/office/drawing/2014/main" id="{8855DEDB-909C-4815-BEB8-9EC96AEEC9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8801082" y="2320524"/>
              <a:ext cx="1878053" cy="2416745"/>
            </a:xfrm>
            <a:prstGeom prst="triangle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AutoShape 37">
              <a:extLst>
                <a:ext uri="{FF2B5EF4-FFF2-40B4-BE49-F238E27FC236}">
                  <a16:creationId xmlns:a16="http://schemas.microsoft.com/office/drawing/2014/main" id="{9F11A4D4-CB76-4955-A121-4244D2CC88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9415398" y="2317091"/>
              <a:ext cx="652340" cy="2416745"/>
            </a:xfrm>
            <a:prstGeom prst="triangle">
              <a:avLst>
                <a:gd name="adj" fmla="val 50000"/>
              </a:avLst>
            </a:prstGeom>
            <a:solidFill>
              <a:srgbClr val="FFEC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1CA5357-CCA4-47EE-83B4-53E319692A42}"/>
              </a:ext>
            </a:extLst>
          </p:cNvPr>
          <p:cNvGrpSpPr/>
          <p:nvPr/>
        </p:nvGrpSpPr>
        <p:grpSpPr>
          <a:xfrm>
            <a:off x="6164611" y="1975295"/>
            <a:ext cx="2418204" cy="3107200"/>
            <a:chOff x="6170983" y="2800917"/>
            <a:chExt cx="1315244" cy="1436687"/>
          </a:xfrm>
        </p:grpSpPr>
        <p:sp>
          <p:nvSpPr>
            <p:cNvPr id="32" name="AutoShape 40">
              <a:extLst>
                <a:ext uri="{FF2B5EF4-FFF2-40B4-BE49-F238E27FC236}">
                  <a16:creationId xmlns:a16="http://schemas.microsoft.com/office/drawing/2014/main" id="{7F5C27D5-0510-4658-BA11-E287A14B18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H="1">
              <a:off x="6109864" y="2862036"/>
              <a:ext cx="1436687" cy="1314450"/>
            </a:xfrm>
            <a:prstGeom prst="triangle">
              <a:avLst>
                <a:gd name="adj" fmla="val 50000"/>
              </a:avLst>
            </a:prstGeom>
            <a:solidFill>
              <a:srgbClr val="FFEC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AutoShape 41">
              <a:extLst>
                <a:ext uri="{FF2B5EF4-FFF2-40B4-BE49-F238E27FC236}">
                  <a16:creationId xmlns:a16="http://schemas.microsoft.com/office/drawing/2014/main" id="{6C64DF63-EA0A-4AED-B9BE-309943EFFD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H="1">
              <a:off x="6394820" y="2861243"/>
              <a:ext cx="868363" cy="1314450"/>
            </a:xfrm>
            <a:prstGeom prst="triangle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AutoShape 42">
              <a:extLst>
                <a:ext uri="{FF2B5EF4-FFF2-40B4-BE49-F238E27FC236}">
                  <a16:creationId xmlns:a16="http://schemas.microsoft.com/office/drawing/2014/main" id="{BB4BB62F-6D1C-4CD2-898F-9CEC9E7F3D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H="1">
              <a:off x="6678189" y="2860449"/>
              <a:ext cx="301625" cy="1314450"/>
            </a:xfrm>
            <a:prstGeom prst="triangle">
              <a:avLst>
                <a:gd name="adj" fmla="val 50000"/>
              </a:avLst>
            </a:prstGeom>
            <a:solidFill>
              <a:srgbClr val="FFEC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32A94444-1715-4444-A347-EABC59EE4218}"/>
              </a:ext>
            </a:extLst>
          </p:cNvPr>
          <p:cNvSpPr/>
          <p:nvPr/>
        </p:nvSpPr>
        <p:spPr>
          <a:xfrm rot="16200000">
            <a:off x="2082916" y="1055772"/>
            <a:ext cx="3166557" cy="4923559"/>
          </a:xfrm>
          <a:prstGeom prst="triangle">
            <a:avLst>
              <a:gd name="adj" fmla="val 48997"/>
            </a:avLst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1AF7D7A-41EA-44BC-BC1D-9D4F8F808CBE}"/>
              </a:ext>
            </a:extLst>
          </p:cNvPr>
          <p:cNvCxnSpPr>
            <a:cxnSpLocks/>
          </p:cNvCxnSpPr>
          <p:nvPr/>
        </p:nvCxnSpPr>
        <p:spPr>
          <a:xfrm>
            <a:off x="1205484" y="1691640"/>
            <a:ext cx="0" cy="36576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934AE4C-F0C4-45B4-AECF-77331CC0224E}"/>
              </a:ext>
            </a:extLst>
          </p:cNvPr>
          <p:cNvCxnSpPr>
            <a:cxnSpLocks/>
            <a:endCxn id="80" idx="4"/>
          </p:cNvCxnSpPr>
          <p:nvPr/>
        </p:nvCxnSpPr>
        <p:spPr>
          <a:xfrm flipH="1">
            <a:off x="6127973" y="2966829"/>
            <a:ext cx="3303548" cy="213400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0DF3CCC-E844-48F5-A637-0F4C140753D7}"/>
              </a:ext>
            </a:extLst>
          </p:cNvPr>
          <p:cNvCxnSpPr>
            <a:cxnSpLocks/>
          </p:cNvCxnSpPr>
          <p:nvPr/>
        </p:nvCxnSpPr>
        <p:spPr>
          <a:xfrm>
            <a:off x="9424400" y="1714507"/>
            <a:ext cx="0" cy="36576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Coded aperture changes shape of kernel</a:t>
            </a:r>
            <a:endParaRPr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430379D-AAE0-41C5-B779-B333C86969D1}"/>
              </a:ext>
            </a:extLst>
          </p:cNvPr>
          <p:cNvCxnSpPr>
            <a:cxnSpLocks/>
          </p:cNvCxnSpPr>
          <p:nvPr/>
        </p:nvCxnSpPr>
        <p:spPr>
          <a:xfrm>
            <a:off x="3011331" y="5372107"/>
            <a:ext cx="3024246" cy="0"/>
          </a:xfrm>
          <a:prstGeom prst="straightConnector1">
            <a:avLst/>
          </a:prstGeom>
          <a:ln w="38100" cap="rnd">
            <a:solidFill>
              <a:schemeClr val="tx1"/>
            </a:solidFill>
            <a:bevel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0719340-6FF9-44BA-9EB8-E1FE021930A2}"/>
              </a:ext>
            </a:extLst>
          </p:cNvPr>
          <p:cNvCxnSpPr>
            <a:cxnSpLocks/>
          </p:cNvCxnSpPr>
          <p:nvPr/>
        </p:nvCxnSpPr>
        <p:spPr>
          <a:xfrm>
            <a:off x="3008376" y="1690243"/>
            <a:ext cx="0" cy="36576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Put a photosensor in front of object">
            <a:extLst>
              <a:ext uri="{FF2B5EF4-FFF2-40B4-BE49-F238E27FC236}">
                <a16:creationId xmlns:a16="http://schemas.microsoft.com/office/drawing/2014/main" id="{D20EABB0-3C08-4094-BD22-0385E7EA19FA}"/>
              </a:ext>
            </a:extLst>
          </p:cNvPr>
          <p:cNvSpPr txBox="1"/>
          <p:nvPr/>
        </p:nvSpPr>
        <p:spPr>
          <a:xfrm>
            <a:off x="3008377" y="5391714"/>
            <a:ext cx="3027200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object distance D</a:t>
            </a:r>
            <a:endParaRPr sz="2400" dirty="0">
              <a:latin typeface="+mj-lt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8E23E49-67E5-4716-BB6D-2A8C9A8978D2}"/>
              </a:ext>
            </a:extLst>
          </p:cNvPr>
          <p:cNvCxnSpPr>
            <a:cxnSpLocks/>
          </p:cNvCxnSpPr>
          <p:nvPr/>
        </p:nvCxnSpPr>
        <p:spPr>
          <a:xfrm>
            <a:off x="6222638" y="5386923"/>
            <a:ext cx="3139131" cy="0"/>
          </a:xfrm>
          <a:prstGeom prst="straightConnector1">
            <a:avLst/>
          </a:prstGeom>
          <a:ln w="38100" cap="rnd">
            <a:solidFill>
              <a:schemeClr val="tx1"/>
            </a:solidFill>
            <a:bevel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Put a photosensor in front of object">
            <a:extLst>
              <a:ext uri="{FF2B5EF4-FFF2-40B4-BE49-F238E27FC236}">
                <a16:creationId xmlns:a16="http://schemas.microsoft.com/office/drawing/2014/main" id="{9FE858F1-AF2E-4548-A8FA-441E7809459A}"/>
              </a:ext>
            </a:extLst>
          </p:cNvPr>
          <p:cNvSpPr txBox="1"/>
          <p:nvPr/>
        </p:nvSpPr>
        <p:spPr>
          <a:xfrm>
            <a:off x="6222578" y="5391714"/>
            <a:ext cx="3126868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focus distance D’</a:t>
            </a:r>
            <a:endParaRPr sz="2400" dirty="0">
              <a:latin typeface="+mj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600009-6448-483A-88B8-9B283DA716C8}"/>
              </a:ext>
            </a:extLst>
          </p:cNvPr>
          <p:cNvCxnSpPr>
            <a:cxnSpLocks/>
            <a:stCxn id="71" idx="6"/>
            <a:endCxn id="80" idx="0"/>
          </p:cNvCxnSpPr>
          <p:nvPr/>
        </p:nvCxnSpPr>
        <p:spPr>
          <a:xfrm flipV="1">
            <a:off x="1270170" y="1934275"/>
            <a:ext cx="4857803" cy="158419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BCB07CB-AC18-4CBC-AA19-2AD19A729A58}"/>
              </a:ext>
            </a:extLst>
          </p:cNvPr>
          <p:cNvCxnSpPr>
            <a:cxnSpLocks/>
            <a:endCxn id="80" idx="0"/>
          </p:cNvCxnSpPr>
          <p:nvPr/>
        </p:nvCxnSpPr>
        <p:spPr>
          <a:xfrm flipH="1" flipV="1">
            <a:off x="6127973" y="1934275"/>
            <a:ext cx="3303548" cy="2149127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C94D63D-203D-42E9-AD65-FA5A212FFDA8}"/>
              </a:ext>
            </a:extLst>
          </p:cNvPr>
          <p:cNvCxnSpPr>
            <a:cxnSpLocks/>
            <a:stCxn id="71" idx="5"/>
            <a:endCxn id="80" idx="4"/>
          </p:cNvCxnSpPr>
          <p:nvPr/>
        </p:nvCxnSpPr>
        <p:spPr>
          <a:xfrm>
            <a:off x="1269010" y="3570943"/>
            <a:ext cx="4858963" cy="1529886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3EE810B-A2B2-4DB5-A71C-A35FA6FF3AB9}"/>
              </a:ext>
            </a:extLst>
          </p:cNvPr>
          <p:cNvGrpSpPr/>
          <p:nvPr/>
        </p:nvGrpSpPr>
        <p:grpSpPr>
          <a:xfrm>
            <a:off x="5934872" y="1685308"/>
            <a:ext cx="386202" cy="3657600"/>
            <a:chOff x="5934872" y="1796433"/>
            <a:chExt cx="386202" cy="36576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0D0C97-74A0-44E8-A441-DD8D31646A47}"/>
                </a:ext>
              </a:extLst>
            </p:cNvPr>
            <p:cNvSpPr/>
            <p:nvPr/>
          </p:nvSpPr>
          <p:spPr>
            <a:xfrm>
              <a:off x="6082253" y="1796433"/>
              <a:ext cx="91440" cy="3657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5B8458E-112F-4C89-BA20-DC54F9D9CA44}"/>
                </a:ext>
              </a:extLst>
            </p:cNvPr>
            <p:cNvSpPr/>
            <p:nvPr/>
          </p:nvSpPr>
          <p:spPr>
            <a:xfrm>
              <a:off x="5934872" y="2045400"/>
              <a:ext cx="386202" cy="316655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1" name="Oval 70">
            <a:extLst>
              <a:ext uri="{FF2B5EF4-FFF2-40B4-BE49-F238E27FC236}">
                <a16:creationId xmlns:a16="http://schemas.microsoft.com/office/drawing/2014/main" id="{D85A659A-3B96-42C7-89FE-B2AC81B10D50}"/>
              </a:ext>
            </a:extLst>
          </p:cNvPr>
          <p:cNvSpPr/>
          <p:nvPr/>
        </p:nvSpPr>
        <p:spPr>
          <a:xfrm rot="20325895">
            <a:off x="1137666" y="3474727"/>
            <a:ext cx="137160" cy="1371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 Box 18">
            <a:extLst>
              <a:ext uri="{FF2B5EF4-FFF2-40B4-BE49-F238E27FC236}">
                <a16:creationId xmlns:a16="http://schemas.microsoft.com/office/drawing/2014/main" id="{8ACD76C9-99EB-451E-BEE5-D3D5E7FB4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0640" y="3298967"/>
            <a:ext cx="64773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400" dirty="0">
                <a:latin typeface="+mj-lt"/>
              </a:rPr>
              <a:t>PSF</a:t>
            </a:r>
          </a:p>
        </p:txBody>
      </p:sp>
      <p:sp>
        <p:nvSpPr>
          <p:cNvPr id="42" name="AutoShape 21">
            <a:extLst>
              <a:ext uri="{FF2B5EF4-FFF2-40B4-BE49-F238E27FC236}">
                <a16:creationId xmlns:a16="http://schemas.microsoft.com/office/drawing/2014/main" id="{5849364E-1B7A-4C0E-9885-6CB47EB84E72}"/>
              </a:ext>
            </a:extLst>
          </p:cNvPr>
          <p:cNvSpPr>
            <a:spLocks/>
          </p:cNvSpPr>
          <p:nvPr/>
        </p:nvSpPr>
        <p:spPr bwMode="auto">
          <a:xfrm>
            <a:off x="9543940" y="2966828"/>
            <a:ext cx="266700" cy="1116573"/>
          </a:xfrm>
          <a:prstGeom prst="rightBrace">
            <a:avLst>
              <a:gd name="adj1" fmla="val 8333"/>
              <a:gd name="adj2" fmla="val 50000"/>
            </a:avLst>
          </a:prstGeom>
          <a:noFill/>
          <a:ln w="38100">
            <a:solidFill>
              <a:srgbClr val="FFC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A6ABED9-935D-43E4-9E35-C827FA5539A1}"/>
              </a:ext>
            </a:extLst>
          </p:cNvPr>
          <p:cNvCxnSpPr>
            <a:cxnSpLocks/>
          </p:cNvCxnSpPr>
          <p:nvPr/>
        </p:nvCxnSpPr>
        <p:spPr>
          <a:xfrm>
            <a:off x="9427464" y="2980123"/>
            <a:ext cx="0" cy="1103279"/>
          </a:xfrm>
          <a:prstGeom prst="line">
            <a:avLst/>
          </a:prstGeom>
          <a:ln w="63500" cap="rnd">
            <a:solidFill>
              <a:srgbClr val="FFC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59E1EF3-7CD1-4E2A-AB4D-894DFD3F0A01}"/>
              </a:ext>
            </a:extLst>
          </p:cNvPr>
          <p:cNvCxnSpPr>
            <a:cxnSpLocks/>
          </p:cNvCxnSpPr>
          <p:nvPr/>
        </p:nvCxnSpPr>
        <p:spPr>
          <a:xfrm>
            <a:off x="9422871" y="3213351"/>
            <a:ext cx="537" cy="182880"/>
          </a:xfrm>
          <a:prstGeom prst="line">
            <a:avLst/>
          </a:prstGeom>
          <a:ln w="63500" cap="rnd">
            <a:solidFill>
              <a:schemeClr val="tx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DE10417-935B-436F-9181-53292982C7E2}"/>
              </a:ext>
            </a:extLst>
          </p:cNvPr>
          <p:cNvCxnSpPr>
            <a:cxnSpLocks/>
          </p:cNvCxnSpPr>
          <p:nvPr/>
        </p:nvCxnSpPr>
        <p:spPr>
          <a:xfrm>
            <a:off x="9423636" y="3657764"/>
            <a:ext cx="537" cy="182880"/>
          </a:xfrm>
          <a:prstGeom prst="line">
            <a:avLst/>
          </a:prstGeom>
          <a:ln w="63500" cap="rnd">
            <a:solidFill>
              <a:schemeClr val="tx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79">
            <a:extLst>
              <a:ext uri="{FF2B5EF4-FFF2-40B4-BE49-F238E27FC236}">
                <a16:creationId xmlns:a16="http://schemas.microsoft.com/office/drawing/2014/main" id="{88BA7BAD-597B-41D7-903F-B9A4965513AC}"/>
              </a:ext>
            </a:extLst>
          </p:cNvPr>
          <p:cNvGrpSpPr>
            <a:grpSpLocks/>
          </p:cNvGrpSpPr>
          <p:nvPr/>
        </p:nvGrpSpPr>
        <p:grpSpPr bwMode="auto">
          <a:xfrm>
            <a:off x="10431961" y="1709003"/>
            <a:ext cx="1663700" cy="1663700"/>
            <a:chOff x="4530" y="765"/>
            <a:chExt cx="1095" cy="1085"/>
          </a:xfrm>
        </p:grpSpPr>
        <p:sp>
          <p:nvSpPr>
            <p:cNvPr id="59" name="Rectangle 80">
              <a:extLst>
                <a:ext uri="{FF2B5EF4-FFF2-40B4-BE49-F238E27FC236}">
                  <a16:creationId xmlns:a16="http://schemas.microsoft.com/office/drawing/2014/main" id="{EFF26754-C74D-4F33-A5F3-A04E53E59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0" y="767"/>
              <a:ext cx="1083" cy="1083"/>
            </a:xfrm>
            <a:prstGeom prst="rect">
              <a:avLst/>
            </a:prstGeom>
            <a:solidFill>
              <a:schemeClr val="bg1"/>
            </a:solidFill>
            <a:ln w="38100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61" name="Picture 81">
              <a:extLst>
                <a:ext uri="{FF2B5EF4-FFF2-40B4-BE49-F238E27FC236}">
                  <a16:creationId xmlns:a16="http://schemas.microsoft.com/office/drawing/2014/main" id="{7D6A0384-B362-4757-8F48-1D5809C4438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18" r="-1196" b="49907"/>
            <a:stretch>
              <a:fillRect/>
            </a:stretch>
          </p:blipFill>
          <p:spPr bwMode="auto">
            <a:xfrm>
              <a:off x="4540" y="765"/>
              <a:ext cx="1085" cy="108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62" name="Picture 76" descr="coded_01">
            <a:extLst>
              <a:ext uri="{FF2B5EF4-FFF2-40B4-BE49-F238E27FC236}">
                <a16:creationId xmlns:a16="http://schemas.microsoft.com/office/drawing/2014/main" id="{3CDE7DA8-CB17-4C09-89A1-757E5B91C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961" y="3698258"/>
            <a:ext cx="1644650" cy="164465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862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Coded aperture changes shape of PSF</a:t>
            </a:r>
            <a:endParaRPr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46B40A4-A54C-4B72-9BDF-AE66E9D451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4"/>
          <a:stretch/>
        </p:blipFill>
        <p:spPr>
          <a:xfrm>
            <a:off x="4390" y="939800"/>
            <a:ext cx="12183221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3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Why are our images blurry?</a:t>
            </a:r>
            <a:endParaRPr dirty="0"/>
          </a:p>
        </p:txBody>
      </p:sp>
      <p:sp>
        <p:nvSpPr>
          <p:cNvPr id="3" name="Shape 667">
            <a:extLst>
              <a:ext uri="{FF2B5EF4-FFF2-40B4-BE49-F238E27FC236}">
                <a16:creationId xmlns:a16="http://schemas.microsoft.com/office/drawing/2014/main" id="{CBAA7246-F620-4DD4-9EF5-755819496A53}"/>
              </a:ext>
            </a:extLst>
          </p:cNvPr>
          <p:cNvSpPr txBox="1">
            <a:spLocks/>
          </p:cNvSpPr>
          <p:nvPr/>
        </p:nvSpPr>
        <p:spPr>
          <a:xfrm>
            <a:off x="506437" y="1340594"/>
            <a:ext cx="11179126" cy="52888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Lens imperfections.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Camera shake.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Scene motion.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Depth defocus.</a:t>
            </a:r>
          </a:p>
        </p:txBody>
      </p:sp>
      <p:sp>
        <p:nvSpPr>
          <p:cNvPr id="5" name="Put a photosensor in front of object">
            <a:extLst>
              <a:ext uri="{FF2B5EF4-FFF2-40B4-BE49-F238E27FC236}">
                <a16:creationId xmlns:a16="http://schemas.microsoft.com/office/drawing/2014/main" id="{5356703E-A2D2-4390-8D15-069544D04002}"/>
              </a:ext>
            </a:extLst>
          </p:cNvPr>
          <p:cNvSpPr txBox="1"/>
          <p:nvPr/>
        </p:nvSpPr>
        <p:spPr>
          <a:xfrm>
            <a:off x="4780263" y="2758772"/>
            <a:ext cx="65531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r>
              <a:rPr lang="en-US" sz="2400" dirty="0">
                <a:latin typeface="+mj-lt"/>
              </a:rPr>
              <a:t>last lecture: deconvolution</a:t>
            </a:r>
            <a:endParaRPr sz="2400" dirty="0">
              <a:latin typeface="+mj-lt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A327308-1F46-47F1-A73B-B99888C6FD9C}"/>
              </a:ext>
            </a:extLst>
          </p:cNvPr>
          <p:cNvCxnSpPr/>
          <p:nvPr/>
        </p:nvCxnSpPr>
        <p:spPr>
          <a:xfrm flipH="1">
            <a:off x="3688422" y="2979506"/>
            <a:ext cx="73974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ut a photosensor in front of object">
            <a:extLst>
              <a:ext uri="{FF2B5EF4-FFF2-40B4-BE49-F238E27FC236}">
                <a16:creationId xmlns:a16="http://schemas.microsoft.com/office/drawing/2014/main" id="{F04B2519-AF4C-4ADE-BEBE-14258E271EA4}"/>
              </a:ext>
            </a:extLst>
          </p:cNvPr>
          <p:cNvSpPr txBox="1"/>
          <p:nvPr/>
        </p:nvSpPr>
        <p:spPr>
          <a:xfrm>
            <a:off x="4780263" y="3414606"/>
            <a:ext cx="65531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r>
              <a:rPr lang="en-US" sz="2400" dirty="0">
                <a:latin typeface="+mj-lt"/>
              </a:rPr>
              <a:t>last lecture: blind deconvolution</a:t>
            </a:r>
            <a:endParaRPr sz="2400" dirty="0">
              <a:latin typeface="+mj-lt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398946B-6B3B-443B-9402-CB3124671665}"/>
              </a:ext>
            </a:extLst>
          </p:cNvPr>
          <p:cNvCxnSpPr/>
          <p:nvPr/>
        </p:nvCxnSpPr>
        <p:spPr>
          <a:xfrm flipH="1">
            <a:off x="3688422" y="3635340"/>
            <a:ext cx="73974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Brace 10">
            <a:extLst>
              <a:ext uri="{FF2B5EF4-FFF2-40B4-BE49-F238E27FC236}">
                <a16:creationId xmlns:a16="http://schemas.microsoft.com/office/drawing/2014/main" id="{CF8E6280-F16F-4DCB-89B8-534C9FA490C9}"/>
              </a:ext>
            </a:extLst>
          </p:cNvPr>
          <p:cNvSpPr/>
          <p:nvPr/>
        </p:nvSpPr>
        <p:spPr>
          <a:xfrm>
            <a:off x="10027577" y="2758772"/>
            <a:ext cx="330380" cy="1097302"/>
          </a:xfrm>
          <a:prstGeom prst="rightBrace">
            <a:avLst>
              <a:gd name="adj1" fmla="val 8333"/>
              <a:gd name="adj2" fmla="val 50579"/>
            </a:avLst>
          </a:prstGeom>
          <a:ln w="38100" cap="rnd">
            <a:solidFill>
              <a:schemeClr val="tx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ut a photosensor in front of object">
            <a:extLst>
              <a:ext uri="{FF2B5EF4-FFF2-40B4-BE49-F238E27FC236}">
                <a16:creationId xmlns:a16="http://schemas.microsoft.com/office/drawing/2014/main" id="{73B0E361-A221-4BC6-A50C-E516923E1260}"/>
              </a:ext>
            </a:extLst>
          </p:cNvPr>
          <p:cNvSpPr txBox="1"/>
          <p:nvPr/>
        </p:nvSpPr>
        <p:spPr>
          <a:xfrm>
            <a:off x="10357956" y="2904436"/>
            <a:ext cx="1834044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conventional photography</a:t>
            </a:r>
            <a:endParaRPr sz="2400" dirty="0">
              <a:latin typeface="+mj-lt"/>
            </a:endParaRPr>
          </a:p>
        </p:txBody>
      </p:sp>
      <p:sp>
        <p:nvSpPr>
          <p:cNvPr id="10" name="Put a photosensor in front of object">
            <a:extLst>
              <a:ext uri="{FF2B5EF4-FFF2-40B4-BE49-F238E27FC236}">
                <a16:creationId xmlns:a16="http://schemas.microsoft.com/office/drawing/2014/main" id="{C1BB5A4C-82AC-4607-9DEF-060D8A29D7B3}"/>
              </a:ext>
            </a:extLst>
          </p:cNvPr>
          <p:cNvSpPr txBox="1"/>
          <p:nvPr/>
        </p:nvSpPr>
        <p:spPr>
          <a:xfrm>
            <a:off x="4780263" y="4070440"/>
            <a:ext cx="5761021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r>
              <a:rPr lang="en-US" sz="2400" dirty="0">
                <a:latin typeface="+mj-lt"/>
              </a:rPr>
              <a:t>flutter shutter, motion-invariant photo</a:t>
            </a:r>
            <a:endParaRPr sz="2400" dirty="0">
              <a:latin typeface="+mj-l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59F808D-864B-4722-85C3-C8E8398AF797}"/>
              </a:ext>
            </a:extLst>
          </p:cNvPr>
          <p:cNvCxnSpPr/>
          <p:nvPr/>
        </p:nvCxnSpPr>
        <p:spPr>
          <a:xfrm flipH="1">
            <a:off x="3688422" y="4291174"/>
            <a:ext cx="73974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ut a photosensor in front of object">
            <a:extLst>
              <a:ext uri="{FF2B5EF4-FFF2-40B4-BE49-F238E27FC236}">
                <a16:creationId xmlns:a16="http://schemas.microsoft.com/office/drawing/2014/main" id="{5EFF2C5E-EE37-4F18-ABBA-867DEC17C94D}"/>
              </a:ext>
            </a:extLst>
          </p:cNvPr>
          <p:cNvSpPr txBox="1"/>
          <p:nvPr/>
        </p:nvSpPr>
        <p:spPr>
          <a:xfrm>
            <a:off x="4780264" y="4726274"/>
            <a:ext cx="6553198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r>
              <a:rPr lang="en-US" sz="2400" dirty="0">
                <a:latin typeface="+mj-lt"/>
              </a:rPr>
              <a:t>coded aperture, focal sweep</a:t>
            </a:r>
            <a:r>
              <a:rPr lang="en-US" sz="2400" dirty="0"/>
              <a:t>, </a:t>
            </a:r>
            <a:r>
              <a:rPr lang="en-US" sz="2400" dirty="0">
                <a:latin typeface="+mj-lt"/>
              </a:rPr>
              <a:t>lattice lens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DB6A776-C6A8-47B2-97D5-67640E0D2A0C}"/>
              </a:ext>
            </a:extLst>
          </p:cNvPr>
          <p:cNvCxnSpPr/>
          <p:nvPr/>
        </p:nvCxnSpPr>
        <p:spPr>
          <a:xfrm flipH="1">
            <a:off x="3688422" y="4947008"/>
            <a:ext cx="73974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>
            <a:extLst>
              <a:ext uri="{FF2B5EF4-FFF2-40B4-BE49-F238E27FC236}">
                <a16:creationId xmlns:a16="http://schemas.microsoft.com/office/drawing/2014/main" id="{6BDF28CE-6DE6-40CA-9389-63A069EDCCA4}"/>
              </a:ext>
            </a:extLst>
          </p:cNvPr>
          <p:cNvSpPr/>
          <p:nvPr/>
        </p:nvSpPr>
        <p:spPr>
          <a:xfrm>
            <a:off x="10027577" y="4070440"/>
            <a:ext cx="330380" cy="1097302"/>
          </a:xfrm>
          <a:prstGeom prst="rightBrace">
            <a:avLst>
              <a:gd name="adj1" fmla="val 8333"/>
              <a:gd name="adj2" fmla="val 50579"/>
            </a:avLst>
          </a:prstGeom>
          <a:ln w="38100" cap="rnd">
            <a:solidFill>
              <a:schemeClr val="tx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ut a photosensor in front of object">
            <a:extLst>
              <a:ext uri="{FF2B5EF4-FFF2-40B4-BE49-F238E27FC236}">
                <a16:creationId xmlns:a16="http://schemas.microsoft.com/office/drawing/2014/main" id="{F2AC8F4D-11BB-4F0D-8837-33DD759C55CA}"/>
              </a:ext>
            </a:extLst>
          </p:cNvPr>
          <p:cNvSpPr txBox="1"/>
          <p:nvPr/>
        </p:nvSpPr>
        <p:spPr>
          <a:xfrm>
            <a:off x="10357957" y="4213691"/>
            <a:ext cx="1834043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coded photography</a:t>
            </a:r>
            <a:endParaRPr sz="2400" dirty="0">
              <a:latin typeface="+mj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C1CC6A-5BD0-4C9B-A0D3-A14A274006AC}"/>
              </a:ext>
            </a:extLst>
          </p:cNvPr>
          <p:cNvSpPr/>
          <p:nvPr/>
        </p:nvSpPr>
        <p:spPr>
          <a:xfrm>
            <a:off x="506437" y="3952341"/>
            <a:ext cx="9345083" cy="66675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0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Motion blur</a:t>
            </a:r>
            <a:endParaRPr dirty="0"/>
          </a:p>
        </p:txBody>
      </p:sp>
      <p:pic>
        <p:nvPicPr>
          <p:cNvPr id="19" name="Picture 7" descr="redbull-box-s08-inp">
            <a:extLst>
              <a:ext uri="{FF2B5EF4-FFF2-40B4-BE49-F238E27FC236}">
                <a16:creationId xmlns:a16="http://schemas.microsoft.com/office/drawing/2014/main" id="{434BE19B-4079-47AB-A3D9-CC94B5A03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0938"/>
            <a:ext cx="8210550" cy="546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41D498D-4875-2D4A-BD0E-37A8262F0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411" y="1018215"/>
            <a:ext cx="3619553" cy="241078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0949010-99C5-DF4B-A302-0DF1B0C71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5060" y="3670927"/>
            <a:ext cx="3048000" cy="1562100"/>
          </a:xfrm>
          <a:prstGeom prst="rect">
            <a:avLst/>
          </a:prstGeom>
          <a:noFill/>
          <a:ln w="3810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97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Motion blur</a:t>
            </a:r>
            <a:endParaRPr dirty="0"/>
          </a:p>
        </p:txBody>
      </p:sp>
      <p:pic>
        <p:nvPicPr>
          <p:cNvPr id="7" name="Picture 17" descr="redbull-s08-trydeconv-box29">
            <a:extLst>
              <a:ext uri="{FF2B5EF4-FFF2-40B4-BE49-F238E27FC236}">
                <a16:creationId xmlns:a16="http://schemas.microsoft.com/office/drawing/2014/main" id="{4DDF153C-86FE-40A0-9C09-0C8AFFA6E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0" t="53854" r="21048" b="3513"/>
          <a:stretch>
            <a:fillRect/>
          </a:stretch>
        </p:blipFill>
        <p:spPr bwMode="auto">
          <a:xfrm>
            <a:off x="8343900" y="1832768"/>
            <a:ext cx="2234847" cy="146843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8" descr="redbull-box-s08-inp">
            <a:extLst>
              <a:ext uri="{FF2B5EF4-FFF2-40B4-BE49-F238E27FC236}">
                <a16:creationId xmlns:a16="http://schemas.microsoft.com/office/drawing/2014/main" id="{7D904C68-705E-4285-B233-48D53A954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0" t="53854" r="21048" b="3513"/>
          <a:stretch>
            <a:fillRect/>
          </a:stretch>
        </p:blipFill>
        <p:spPr bwMode="auto">
          <a:xfrm>
            <a:off x="1608983" y="1835625"/>
            <a:ext cx="2230563" cy="1465581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Object 20">
            <a:extLst>
              <a:ext uri="{FF2B5EF4-FFF2-40B4-BE49-F238E27FC236}">
                <a16:creationId xmlns:a16="http://schemas.microsoft.com/office/drawing/2014/main" id="{477ADDB8-FDDC-435F-B103-F3F4F52CE0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22818" y="2386210"/>
          <a:ext cx="518370" cy="5628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" name="Equation" r:id="rId5" imgW="164880" imgH="177480" progId="Equation.3">
                  <p:embed/>
                </p:oleObj>
              </mc:Choice>
              <mc:Fallback>
                <p:oleObj name="Equation" r:id="rId5" imgW="164880" imgH="177480" progId="Equation.3">
                  <p:embed/>
                  <p:pic>
                    <p:nvPicPr>
                      <p:cNvPr id="2253844" name="Object 20">
                        <a:extLst>
                          <a:ext uri="{FF2B5EF4-FFF2-40B4-BE49-F238E27FC236}">
                            <a16:creationId xmlns:a16="http://schemas.microsoft.com/office/drawing/2014/main" id="{E692674E-0F4D-48E9-A0FC-67F52D395DD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2818" y="2386210"/>
                        <a:ext cx="518370" cy="5628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DED0E35F-BA3B-416E-80FF-7EE0890541B1}"/>
              </a:ext>
            </a:extLst>
          </p:cNvPr>
          <p:cNvGrpSpPr/>
          <p:nvPr/>
        </p:nvGrpSpPr>
        <p:grpSpPr>
          <a:xfrm>
            <a:off x="5178499" y="2480488"/>
            <a:ext cx="1835002" cy="402821"/>
            <a:chOff x="5273536" y="2480488"/>
            <a:chExt cx="1835002" cy="402821"/>
          </a:xfrm>
        </p:grpSpPr>
        <p:sp>
          <p:nvSpPr>
            <p:cNvPr id="11" name="Line 21">
              <a:extLst>
                <a:ext uri="{FF2B5EF4-FFF2-40B4-BE49-F238E27FC236}">
                  <a16:creationId xmlns:a16="http://schemas.microsoft.com/office/drawing/2014/main" id="{88F4C1EB-CAE2-451E-9503-360786F9134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73536" y="2869024"/>
              <a:ext cx="45982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en-US" sz="2400">
                <a:latin typeface="+mj-lt"/>
              </a:endParaRPr>
            </a:p>
          </p:txBody>
        </p:sp>
        <p:sp>
          <p:nvSpPr>
            <p:cNvPr id="12" name="Line 22">
              <a:extLst>
                <a:ext uri="{FF2B5EF4-FFF2-40B4-BE49-F238E27FC236}">
                  <a16:creationId xmlns:a16="http://schemas.microsoft.com/office/drawing/2014/main" id="{579E8AFF-32C0-48FB-A638-D87CDE61EA6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6648716" y="2877594"/>
              <a:ext cx="45982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en-US" sz="2400">
                <a:latin typeface="+mj-lt"/>
              </a:endParaRPr>
            </a:p>
          </p:txBody>
        </p:sp>
        <p:sp>
          <p:nvSpPr>
            <p:cNvPr id="13" name="Line 23">
              <a:extLst>
                <a:ext uri="{FF2B5EF4-FFF2-40B4-BE49-F238E27FC236}">
                  <a16:creationId xmlns:a16="http://schemas.microsoft.com/office/drawing/2014/main" id="{F39A6A7D-CAEA-45A4-BB4F-B92573D11C6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744781" y="2501914"/>
              <a:ext cx="90393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en-US" sz="2400">
                <a:latin typeface="+mj-lt"/>
              </a:endParaRPr>
            </a:p>
          </p:txBody>
        </p:sp>
        <p:sp>
          <p:nvSpPr>
            <p:cNvPr id="14" name="Line 24">
              <a:extLst>
                <a:ext uri="{FF2B5EF4-FFF2-40B4-BE49-F238E27FC236}">
                  <a16:creationId xmlns:a16="http://schemas.microsoft.com/office/drawing/2014/main" id="{9EB56DB4-D0C8-40DB-A890-4B5F6647592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736213" y="2480488"/>
              <a:ext cx="0" cy="40282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en-US" sz="2400">
                <a:latin typeface="+mj-lt"/>
              </a:endParaRPr>
            </a:p>
          </p:txBody>
        </p:sp>
        <p:sp>
          <p:nvSpPr>
            <p:cNvPr id="15" name="Line 25">
              <a:extLst>
                <a:ext uri="{FF2B5EF4-FFF2-40B4-BE49-F238E27FC236}">
                  <a16:creationId xmlns:a16="http://schemas.microsoft.com/office/drawing/2014/main" id="{E01F0333-510D-4E5F-BE40-AA65D4FA9E4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6657284" y="2480488"/>
              <a:ext cx="0" cy="40282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en-US" sz="2400">
                <a:latin typeface="+mj-lt"/>
              </a:endParaRPr>
            </a:p>
          </p:txBody>
        </p:sp>
      </p:grpSp>
      <p:sp>
        <p:nvSpPr>
          <p:cNvPr id="17" name="Text Box 38">
            <a:extLst>
              <a:ext uri="{FF2B5EF4-FFF2-40B4-BE49-F238E27FC236}">
                <a16:creationId xmlns:a16="http://schemas.microsoft.com/office/drawing/2014/main" id="{B1CD1120-1F0D-4FB7-B506-E4B669CCD2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1399" y="3328988"/>
            <a:ext cx="24892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400" dirty="0">
                <a:latin typeface="+mj-lt"/>
              </a:rPr>
              <a:t>motion blur kernel</a:t>
            </a:r>
          </a:p>
        </p:txBody>
      </p:sp>
      <p:sp>
        <p:nvSpPr>
          <p:cNvPr id="18" name="Text Box 40">
            <a:extLst>
              <a:ext uri="{FF2B5EF4-FFF2-40B4-BE49-F238E27FC236}">
                <a16:creationId xmlns:a16="http://schemas.microsoft.com/office/drawing/2014/main" id="{352398CA-F952-4013-B8C3-E44BC9B33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8983" y="3328988"/>
            <a:ext cx="223056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400" dirty="0">
                <a:latin typeface="+mj-lt"/>
              </a:rPr>
              <a:t>blurry image of moving object</a:t>
            </a:r>
          </a:p>
        </p:txBody>
      </p:sp>
      <p:sp>
        <p:nvSpPr>
          <p:cNvPr id="22" name="Text Box 42">
            <a:extLst>
              <a:ext uri="{FF2B5EF4-FFF2-40B4-BE49-F238E27FC236}">
                <a16:creationId xmlns:a16="http://schemas.microsoft.com/office/drawing/2014/main" id="{503943B9-A246-4358-9AD3-5FAC081299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3899" y="3328988"/>
            <a:ext cx="225315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400" dirty="0">
                <a:latin typeface="+mj-lt"/>
              </a:rPr>
              <a:t>sharp image of static object</a:t>
            </a:r>
          </a:p>
        </p:txBody>
      </p:sp>
      <p:sp>
        <p:nvSpPr>
          <p:cNvPr id="26" name="Put a photosensor in front of object">
            <a:extLst>
              <a:ext uri="{FF2B5EF4-FFF2-40B4-BE49-F238E27FC236}">
                <a16:creationId xmlns:a16="http://schemas.microsoft.com/office/drawing/2014/main" id="{F28BBD15-46F3-4D42-9A07-0ECD7BA2DDFB}"/>
              </a:ext>
            </a:extLst>
          </p:cNvPr>
          <p:cNvSpPr txBox="1"/>
          <p:nvPr/>
        </p:nvSpPr>
        <p:spPr>
          <a:xfrm>
            <a:off x="7013500" y="2278119"/>
            <a:ext cx="1330400" cy="995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*</a:t>
            </a:r>
          </a:p>
        </p:txBody>
      </p:sp>
      <p:sp>
        <p:nvSpPr>
          <p:cNvPr id="29" name="Put a photosensor in front of object">
            <a:extLst>
              <a:ext uri="{FF2B5EF4-FFF2-40B4-BE49-F238E27FC236}">
                <a16:creationId xmlns:a16="http://schemas.microsoft.com/office/drawing/2014/main" id="{44598EE6-0E45-4A68-A283-DD1614A2D5E4}"/>
              </a:ext>
            </a:extLst>
          </p:cNvPr>
          <p:cNvSpPr txBox="1"/>
          <p:nvPr/>
        </p:nvSpPr>
        <p:spPr>
          <a:xfrm>
            <a:off x="3839546" y="2173544"/>
            <a:ext cx="1338953" cy="995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=</a:t>
            </a:r>
          </a:p>
        </p:txBody>
      </p:sp>
      <p:sp>
        <p:nvSpPr>
          <p:cNvPr id="30" name="Put a photosensor in front of object">
            <a:extLst>
              <a:ext uri="{FF2B5EF4-FFF2-40B4-BE49-F238E27FC236}">
                <a16:creationId xmlns:a16="http://schemas.microsoft.com/office/drawing/2014/main" id="{35C2AB9C-3C2E-4321-B394-D2C0656244BA}"/>
              </a:ext>
            </a:extLst>
          </p:cNvPr>
          <p:cNvSpPr txBox="1"/>
          <p:nvPr/>
        </p:nvSpPr>
        <p:spPr>
          <a:xfrm>
            <a:off x="1087990" y="4501047"/>
            <a:ext cx="6553198" cy="118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r>
              <a:rPr lang="en-US" sz="2400" dirty="0">
                <a:latin typeface="+mj-lt"/>
              </a:rPr>
              <a:t>What does the motion blur kernel depend 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7245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Motion blur</a:t>
            </a:r>
            <a:endParaRPr dirty="0"/>
          </a:p>
        </p:txBody>
      </p:sp>
      <p:pic>
        <p:nvPicPr>
          <p:cNvPr id="7" name="Picture 17" descr="redbull-s08-trydeconv-box29">
            <a:extLst>
              <a:ext uri="{FF2B5EF4-FFF2-40B4-BE49-F238E27FC236}">
                <a16:creationId xmlns:a16="http://schemas.microsoft.com/office/drawing/2014/main" id="{4DDF153C-86FE-40A0-9C09-0C8AFFA6E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0" t="53854" r="21048" b="3513"/>
          <a:stretch>
            <a:fillRect/>
          </a:stretch>
        </p:blipFill>
        <p:spPr bwMode="auto">
          <a:xfrm>
            <a:off x="8343900" y="1832768"/>
            <a:ext cx="2234847" cy="146843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8" descr="redbull-box-s08-inp">
            <a:extLst>
              <a:ext uri="{FF2B5EF4-FFF2-40B4-BE49-F238E27FC236}">
                <a16:creationId xmlns:a16="http://schemas.microsoft.com/office/drawing/2014/main" id="{7D904C68-705E-4285-B233-48D53A954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0" t="53854" r="21048" b="3513"/>
          <a:stretch>
            <a:fillRect/>
          </a:stretch>
        </p:blipFill>
        <p:spPr bwMode="auto">
          <a:xfrm>
            <a:off x="1608983" y="1835625"/>
            <a:ext cx="2230563" cy="1465581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Object 20">
            <a:extLst>
              <a:ext uri="{FF2B5EF4-FFF2-40B4-BE49-F238E27FC236}">
                <a16:creationId xmlns:a16="http://schemas.microsoft.com/office/drawing/2014/main" id="{477ADDB8-FDDC-435F-B103-F3F4F52CE0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22818" y="2386210"/>
          <a:ext cx="518370" cy="5628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0" name="Equation" r:id="rId5" imgW="164880" imgH="177480" progId="Equation.3">
                  <p:embed/>
                </p:oleObj>
              </mc:Choice>
              <mc:Fallback>
                <p:oleObj name="Equation" r:id="rId5" imgW="164880" imgH="177480" progId="Equation.3">
                  <p:embed/>
                  <p:pic>
                    <p:nvPicPr>
                      <p:cNvPr id="10" name="Object 20">
                        <a:extLst>
                          <a:ext uri="{FF2B5EF4-FFF2-40B4-BE49-F238E27FC236}">
                            <a16:creationId xmlns:a16="http://schemas.microsoft.com/office/drawing/2014/main" id="{477ADDB8-FDDC-435F-B103-F3F4F52CE0E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2818" y="2386210"/>
                        <a:ext cx="518370" cy="5628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DED0E35F-BA3B-416E-80FF-7EE0890541B1}"/>
              </a:ext>
            </a:extLst>
          </p:cNvPr>
          <p:cNvGrpSpPr/>
          <p:nvPr/>
        </p:nvGrpSpPr>
        <p:grpSpPr>
          <a:xfrm>
            <a:off x="5178499" y="2480488"/>
            <a:ext cx="1835002" cy="402821"/>
            <a:chOff x="5273536" y="2480488"/>
            <a:chExt cx="1835002" cy="402821"/>
          </a:xfrm>
        </p:grpSpPr>
        <p:sp>
          <p:nvSpPr>
            <p:cNvPr id="11" name="Line 21">
              <a:extLst>
                <a:ext uri="{FF2B5EF4-FFF2-40B4-BE49-F238E27FC236}">
                  <a16:creationId xmlns:a16="http://schemas.microsoft.com/office/drawing/2014/main" id="{88F4C1EB-CAE2-451E-9503-360786F9134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73536" y="2869024"/>
              <a:ext cx="45982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en-US" sz="2400">
                <a:latin typeface="+mj-lt"/>
              </a:endParaRPr>
            </a:p>
          </p:txBody>
        </p:sp>
        <p:sp>
          <p:nvSpPr>
            <p:cNvPr id="12" name="Line 22">
              <a:extLst>
                <a:ext uri="{FF2B5EF4-FFF2-40B4-BE49-F238E27FC236}">
                  <a16:creationId xmlns:a16="http://schemas.microsoft.com/office/drawing/2014/main" id="{579E8AFF-32C0-48FB-A638-D87CDE61EA6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6648716" y="2877594"/>
              <a:ext cx="45982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en-US" sz="2400">
                <a:latin typeface="+mj-lt"/>
              </a:endParaRPr>
            </a:p>
          </p:txBody>
        </p:sp>
        <p:sp>
          <p:nvSpPr>
            <p:cNvPr id="13" name="Line 23">
              <a:extLst>
                <a:ext uri="{FF2B5EF4-FFF2-40B4-BE49-F238E27FC236}">
                  <a16:creationId xmlns:a16="http://schemas.microsoft.com/office/drawing/2014/main" id="{F39A6A7D-CAEA-45A4-BB4F-B92573D11C6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744781" y="2501914"/>
              <a:ext cx="90393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en-US" sz="2400">
                <a:latin typeface="+mj-lt"/>
              </a:endParaRPr>
            </a:p>
          </p:txBody>
        </p:sp>
        <p:sp>
          <p:nvSpPr>
            <p:cNvPr id="14" name="Line 24">
              <a:extLst>
                <a:ext uri="{FF2B5EF4-FFF2-40B4-BE49-F238E27FC236}">
                  <a16:creationId xmlns:a16="http://schemas.microsoft.com/office/drawing/2014/main" id="{9EB56DB4-D0C8-40DB-A890-4B5F6647592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736213" y="2480488"/>
              <a:ext cx="0" cy="40282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en-US" sz="2400">
                <a:latin typeface="+mj-lt"/>
              </a:endParaRPr>
            </a:p>
          </p:txBody>
        </p:sp>
        <p:sp>
          <p:nvSpPr>
            <p:cNvPr id="15" name="Line 25">
              <a:extLst>
                <a:ext uri="{FF2B5EF4-FFF2-40B4-BE49-F238E27FC236}">
                  <a16:creationId xmlns:a16="http://schemas.microsoft.com/office/drawing/2014/main" id="{E01F0333-510D-4E5F-BE40-AA65D4FA9E4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6657284" y="2480488"/>
              <a:ext cx="0" cy="40282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en-US" sz="2400">
                <a:latin typeface="+mj-lt"/>
              </a:endParaRPr>
            </a:p>
          </p:txBody>
        </p:sp>
      </p:grpSp>
      <p:sp>
        <p:nvSpPr>
          <p:cNvPr id="17" name="Text Box 38">
            <a:extLst>
              <a:ext uri="{FF2B5EF4-FFF2-40B4-BE49-F238E27FC236}">
                <a16:creationId xmlns:a16="http://schemas.microsoft.com/office/drawing/2014/main" id="{B1CD1120-1F0D-4FB7-B506-E4B669CCD2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1399" y="3328988"/>
            <a:ext cx="24892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400" dirty="0">
                <a:latin typeface="+mj-lt"/>
              </a:rPr>
              <a:t>motion blur kernel</a:t>
            </a:r>
          </a:p>
        </p:txBody>
      </p:sp>
      <p:sp>
        <p:nvSpPr>
          <p:cNvPr id="18" name="Text Box 40">
            <a:extLst>
              <a:ext uri="{FF2B5EF4-FFF2-40B4-BE49-F238E27FC236}">
                <a16:creationId xmlns:a16="http://schemas.microsoft.com/office/drawing/2014/main" id="{352398CA-F952-4013-B8C3-E44BC9B33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8983" y="3328988"/>
            <a:ext cx="223056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400" dirty="0">
                <a:latin typeface="+mj-lt"/>
              </a:rPr>
              <a:t>blurry image of moving object</a:t>
            </a:r>
          </a:p>
        </p:txBody>
      </p:sp>
      <p:sp>
        <p:nvSpPr>
          <p:cNvPr id="22" name="Text Box 42">
            <a:extLst>
              <a:ext uri="{FF2B5EF4-FFF2-40B4-BE49-F238E27FC236}">
                <a16:creationId xmlns:a16="http://schemas.microsoft.com/office/drawing/2014/main" id="{503943B9-A246-4358-9AD3-5FAC081299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3899" y="3328988"/>
            <a:ext cx="225315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400" dirty="0">
                <a:latin typeface="+mj-lt"/>
              </a:rPr>
              <a:t>sharp image of static object</a:t>
            </a:r>
          </a:p>
        </p:txBody>
      </p:sp>
      <p:sp>
        <p:nvSpPr>
          <p:cNvPr id="26" name="Put a photosensor in front of object">
            <a:extLst>
              <a:ext uri="{FF2B5EF4-FFF2-40B4-BE49-F238E27FC236}">
                <a16:creationId xmlns:a16="http://schemas.microsoft.com/office/drawing/2014/main" id="{F28BBD15-46F3-4D42-9A07-0ECD7BA2DDFB}"/>
              </a:ext>
            </a:extLst>
          </p:cNvPr>
          <p:cNvSpPr txBox="1"/>
          <p:nvPr/>
        </p:nvSpPr>
        <p:spPr>
          <a:xfrm>
            <a:off x="7013500" y="2278119"/>
            <a:ext cx="1330400" cy="995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*</a:t>
            </a:r>
          </a:p>
        </p:txBody>
      </p:sp>
      <p:sp>
        <p:nvSpPr>
          <p:cNvPr id="29" name="Put a photosensor in front of object">
            <a:extLst>
              <a:ext uri="{FF2B5EF4-FFF2-40B4-BE49-F238E27FC236}">
                <a16:creationId xmlns:a16="http://schemas.microsoft.com/office/drawing/2014/main" id="{44598EE6-0E45-4A68-A283-DD1614A2D5E4}"/>
              </a:ext>
            </a:extLst>
          </p:cNvPr>
          <p:cNvSpPr txBox="1"/>
          <p:nvPr/>
        </p:nvSpPr>
        <p:spPr>
          <a:xfrm>
            <a:off x="3839546" y="2173544"/>
            <a:ext cx="1338953" cy="995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=</a:t>
            </a:r>
          </a:p>
        </p:txBody>
      </p:sp>
      <p:sp>
        <p:nvSpPr>
          <p:cNvPr id="30" name="Put a photosensor in front of object">
            <a:extLst>
              <a:ext uri="{FF2B5EF4-FFF2-40B4-BE49-F238E27FC236}">
                <a16:creationId xmlns:a16="http://schemas.microsoft.com/office/drawing/2014/main" id="{35C2AB9C-3C2E-4321-B394-D2C0656244BA}"/>
              </a:ext>
            </a:extLst>
          </p:cNvPr>
          <p:cNvSpPr txBox="1"/>
          <p:nvPr/>
        </p:nvSpPr>
        <p:spPr>
          <a:xfrm>
            <a:off x="1087990" y="4501047"/>
            <a:ext cx="6553198" cy="118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r>
              <a:rPr lang="en-US" sz="2400" dirty="0">
                <a:latin typeface="+mj-lt"/>
              </a:rPr>
              <a:t>What does the motion blur kernel depend 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Motion velocity determines direction of kernel.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Shutter speed determines width of kernel.</a:t>
            </a:r>
          </a:p>
        </p:txBody>
      </p:sp>
      <p:sp>
        <p:nvSpPr>
          <p:cNvPr id="19" name="Put a photosensor in front of object">
            <a:extLst>
              <a:ext uri="{FF2B5EF4-FFF2-40B4-BE49-F238E27FC236}">
                <a16:creationId xmlns:a16="http://schemas.microsoft.com/office/drawing/2014/main" id="{8FD6D39A-D77B-472F-86BC-7ADEE0AF12C6}"/>
              </a:ext>
            </a:extLst>
          </p:cNvPr>
          <p:cNvSpPr txBox="1"/>
          <p:nvPr/>
        </p:nvSpPr>
        <p:spPr>
          <a:xfrm>
            <a:off x="1087990" y="5947572"/>
            <a:ext cx="6553198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r>
              <a:rPr lang="en-US" sz="2400" dirty="0">
                <a:latin typeface="+mj-lt"/>
              </a:rPr>
              <a:t>Can we use deconvolution to remove motion blur? </a:t>
            </a:r>
          </a:p>
        </p:txBody>
      </p:sp>
    </p:spTree>
    <p:extLst>
      <p:ext uri="{BB962C8B-B14F-4D97-AF65-F5344CB8AC3E}">
        <p14:creationId xmlns:p14="http://schemas.microsoft.com/office/powerpoint/2010/main" val="99611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Challenges of motion deblurring</a:t>
            </a:r>
            <a:endParaRPr dirty="0"/>
          </a:p>
        </p:txBody>
      </p:sp>
      <p:sp>
        <p:nvSpPr>
          <p:cNvPr id="30" name="Put a photosensor in front of object">
            <a:extLst>
              <a:ext uri="{FF2B5EF4-FFF2-40B4-BE49-F238E27FC236}">
                <a16:creationId xmlns:a16="http://schemas.microsoft.com/office/drawing/2014/main" id="{35C2AB9C-3C2E-4321-B394-D2C0656244BA}"/>
              </a:ext>
            </a:extLst>
          </p:cNvPr>
          <p:cNvSpPr txBox="1"/>
          <p:nvPr/>
        </p:nvSpPr>
        <p:spPr>
          <a:xfrm>
            <a:off x="757790" y="1325563"/>
            <a:ext cx="6553198" cy="4873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Blur kernel is not invertible.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Blur kernel is unknown.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Blur kernel is different for different objects.</a:t>
            </a:r>
          </a:p>
        </p:txBody>
      </p:sp>
      <p:pic>
        <p:nvPicPr>
          <p:cNvPr id="20" name="Picture 2" descr="redbull-s08-trydeconv-box29">
            <a:extLst>
              <a:ext uri="{FF2B5EF4-FFF2-40B4-BE49-F238E27FC236}">
                <a16:creationId xmlns:a16="http://schemas.microsoft.com/office/drawing/2014/main" id="{EA4923BF-6F30-4886-B366-FA0267DF5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48"/>
          <a:stretch>
            <a:fillRect/>
          </a:stretch>
        </p:blipFill>
        <p:spPr bwMode="auto">
          <a:xfrm>
            <a:off x="7310988" y="2651126"/>
            <a:ext cx="4540250" cy="38290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98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Why are our images blurry?</a:t>
            </a:r>
            <a:endParaRPr dirty="0"/>
          </a:p>
        </p:txBody>
      </p:sp>
      <p:sp>
        <p:nvSpPr>
          <p:cNvPr id="3" name="Shape 667">
            <a:extLst>
              <a:ext uri="{FF2B5EF4-FFF2-40B4-BE49-F238E27FC236}">
                <a16:creationId xmlns:a16="http://schemas.microsoft.com/office/drawing/2014/main" id="{CBAA7246-F620-4DD4-9EF5-755819496A53}"/>
              </a:ext>
            </a:extLst>
          </p:cNvPr>
          <p:cNvSpPr txBox="1">
            <a:spLocks/>
          </p:cNvSpPr>
          <p:nvPr/>
        </p:nvSpPr>
        <p:spPr>
          <a:xfrm>
            <a:off x="506437" y="1340594"/>
            <a:ext cx="11179126" cy="52888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Lens imperfections.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Camera shake.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Scene motion.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Depth defocus.</a:t>
            </a:r>
          </a:p>
        </p:txBody>
      </p:sp>
      <p:sp>
        <p:nvSpPr>
          <p:cNvPr id="5" name="Put a photosensor in front of object">
            <a:extLst>
              <a:ext uri="{FF2B5EF4-FFF2-40B4-BE49-F238E27FC236}">
                <a16:creationId xmlns:a16="http://schemas.microsoft.com/office/drawing/2014/main" id="{5356703E-A2D2-4390-8D15-069544D04002}"/>
              </a:ext>
            </a:extLst>
          </p:cNvPr>
          <p:cNvSpPr txBox="1"/>
          <p:nvPr/>
        </p:nvSpPr>
        <p:spPr>
          <a:xfrm>
            <a:off x="4780263" y="2758772"/>
            <a:ext cx="65531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r>
              <a:rPr lang="en-US" sz="2400" dirty="0">
                <a:latin typeface="+mj-lt"/>
              </a:rPr>
              <a:t>last lecture: deconvolution</a:t>
            </a:r>
            <a:endParaRPr sz="2400" dirty="0">
              <a:latin typeface="+mj-lt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A327308-1F46-47F1-A73B-B99888C6FD9C}"/>
              </a:ext>
            </a:extLst>
          </p:cNvPr>
          <p:cNvCxnSpPr/>
          <p:nvPr/>
        </p:nvCxnSpPr>
        <p:spPr>
          <a:xfrm flipH="1">
            <a:off x="3688422" y="2979506"/>
            <a:ext cx="73974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ut a photosensor in front of object">
            <a:extLst>
              <a:ext uri="{FF2B5EF4-FFF2-40B4-BE49-F238E27FC236}">
                <a16:creationId xmlns:a16="http://schemas.microsoft.com/office/drawing/2014/main" id="{F04B2519-AF4C-4ADE-BEBE-14258E271EA4}"/>
              </a:ext>
            </a:extLst>
          </p:cNvPr>
          <p:cNvSpPr txBox="1"/>
          <p:nvPr/>
        </p:nvSpPr>
        <p:spPr>
          <a:xfrm>
            <a:off x="4780263" y="3414606"/>
            <a:ext cx="655319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r>
              <a:rPr lang="en-US" sz="2400" dirty="0">
                <a:latin typeface="+mj-lt"/>
              </a:rPr>
              <a:t>last lecture: blind deconvolution</a:t>
            </a:r>
            <a:endParaRPr sz="2400" dirty="0">
              <a:latin typeface="+mj-lt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398946B-6B3B-443B-9402-CB3124671665}"/>
              </a:ext>
            </a:extLst>
          </p:cNvPr>
          <p:cNvCxnSpPr/>
          <p:nvPr/>
        </p:nvCxnSpPr>
        <p:spPr>
          <a:xfrm flipH="1">
            <a:off x="3688422" y="3635340"/>
            <a:ext cx="73974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Brace 10">
            <a:extLst>
              <a:ext uri="{FF2B5EF4-FFF2-40B4-BE49-F238E27FC236}">
                <a16:creationId xmlns:a16="http://schemas.microsoft.com/office/drawing/2014/main" id="{CF8E6280-F16F-4DCB-89B8-534C9FA490C9}"/>
              </a:ext>
            </a:extLst>
          </p:cNvPr>
          <p:cNvSpPr/>
          <p:nvPr/>
        </p:nvSpPr>
        <p:spPr>
          <a:xfrm>
            <a:off x="10027577" y="2758772"/>
            <a:ext cx="330380" cy="1097302"/>
          </a:xfrm>
          <a:prstGeom prst="rightBrace">
            <a:avLst>
              <a:gd name="adj1" fmla="val 8333"/>
              <a:gd name="adj2" fmla="val 50579"/>
            </a:avLst>
          </a:prstGeom>
          <a:ln w="38100" cap="rnd">
            <a:solidFill>
              <a:schemeClr val="tx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ut a photosensor in front of object">
            <a:extLst>
              <a:ext uri="{FF2B5EF4-FFF2-40B4-BE49-F238E27FC236}">
                <a16:creationId xmlns:a16="http://schemas.microsoft.com/office/drawing/2014/main" id="{73B0E361-A221-4BC6-A50C-E516923E1260}"/>
              </a:ext>
            </a:extLst>
          </p:cNvPr>
          <p:cNvSpPr txBox="1"/>
          <p:nvPr/>
        </p:nvSpPr>
        <p:spPr>
          <a:xfrm>
            <a:off x="10357956" y="2904436"/>
            <a:ext cx="1834044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conventional photography</a:t>
            </a:r>
            <a:endParaRPr sz="2400" dirty="0">
              <a:latin typeface="+mj-lt"/>
            </a:endParaRPr>
          </a:p>
        </p:txBody>
      </p:sp>
      <p:sp>
        <p:nvSpPr>
          <p:cNvPr id="10" name="Put a photosensor in front of object">
            <a:extLst>
              <a:ext uri="{FF2B5EF4-FFF2-40B4-BE49-F238E27FC236}">
                <a16:creationId xmlns:a16="http://schemas.microsoft.com/office/drawing/2014/main" id="{C1BB5A4C-82AC-4607-9DEF-060D8A29D7B3}"/>
              </a:ext>
            </a:extLst>
          </p:cNvPr>
          <p:cNvSpPr txBox="1"/>
          <p:nvPr/>
        </p:nvSpPr>
        <p:spPr>
          <a:xfrm>
            <a:off x="4780263" y="4070440"/>
            <a:ext cx="5761021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r>
              <a:rPr lang="en-US" sz="2400" dirty="0">
                <a:latin typeface="+mj-lt"/>
              </a:rPr>
              <a:t>flutter shutter, motion-invariant photo</a:t>
            </a:r>
            <a:endParaRPr sz="2400" dirty="0">
              <a:latin typeface="+mj-l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59F808D-864B-4722-85C3-C8E8398AF797}"/>
              </a:ext>
            </a:extLst>
          </p:cNvPr>
          <p:cNvCxnSpPr/>
          <p:nvPr/>
        </p:nvCxnSpPr>
        <p:spPr>
          <a:xfrm flipH="1">
            <a:off x="3688422" y="4291174"/>
            <a:ext cx="73974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ut a photosensor in front of object">
            <a:extLst>
              <a:ext uri="{FF2B5EF4-FFF2-40B4-BE49-F238E27FC236}">
                <a16:creationId xmlns:a16="http://schemas.microsoft.com/office/drawing/2014/main" id="{5EFF2C5E-EE37-4F18-ABBA-867DEC17C94D}"/>
              </a:ext>
            </a:extLst>
          </p:cNvPr>
          <p:cNvSpPr txBox="1"/>
          <p:nvPr/>
        </p:nvSpPr>
        <p:spPr>
          <a:xfrm>
            <a:off x="4780264" y="4726274"/>
            <a:ext cx="6553198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r>
              <a:rPr lang="en-US" sz="2400" dirty="0">
                <a:latin typeface="+mj-lt"/>
              </a:rPr>
              <a:t>coded aperture, focal sweep</a:t>
            </a:r>
            <a:r>
              <a:rPr lang="en-US" sz="2400" dirty="0"/>
              <a:t>, </a:t>
            </a:r>
            <a:r>
              <a:rPr lang="en-US" sz="2400" dirty="0">
                <a:latin typeface="+mj-lt"/>
              </a:rPr>
              <a:t>lattice lens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DB6A776-C6A8-47B2-97D5-67640E0D2A0C}"/>
              </a:ext>
            </a:extLst>
          </p:cNvPr>
          <p:cNvCxnSpPr/>
          <p:nvPr/>
        </p:nvCxnSpPr>
        <p:spPr>
          <a:xfrm flipH="1">
            <a:off x="3688422" y="4947008"/>
            <a:ext cx="73974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>
            <a:extLst>
              <a:ext uri="{FF2B5EF4-FFF2-40B4-BE49-F238E27FC236}">
                <a16:creationId xmlns:a16="http://schemas.microsoft.com/office/drawing/2014/main" id="{6BDF28CE-6DE6-40CA-9389-63A069EDCCA4}"/>
              </a:ext>
            </a:extLst>
          </p:cNvPr>
          <p:cNvSpPr/>
          <p:nvPr/>
        </p:nvSpPr>
        <p:spPr>
          <a:xfrm>
            <a:off x="10027577" y="4070440"/>
            <a:ext cx="330380" cy="1097302"/>
          </a:xfrm>
          <a:prstGeom prst="rightBrace">
            <a:avLst>
              <a:gd name="adj1" fmla="val 8333"/>
              <a:gd name="adj2" fmla="val 50579"/>
            </a:avLst>
          </a:prstGeom>
          <a:ln w="38100" cap="rnd">
            <a:solidFill>
              <a:schemeClr val="tx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ut a photosensor in front of object">
            <a:extLst>
              <a:ext uri="{FF2B5EF4-FFF2-40B4-BE49-F238E27FC236}">
                <a16:creationId xmlns:a16="http://schemas.microsoft.com/office/drawing/2014/main" id="{F2AC8F4D-11BB-4F0D-8837-33DD759C55CA}"/>
              </a:ext>
            </a:extLst>
          </p:cNvPr>
          <p:cNvSpPr txBox="1"/>
          <p:nvPr/>
        </p:nvSpPr>
        <p:spPr>
          <a:xfrm>
            <a:off x="10357957" y="4213691"/>
            <a:ext cx="1834043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coded photography</a:t>
            </a:r>
            <a:endParaRPr sz="2400" dirty="0"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87CEE6-9145-4069-B9C0-C964218DE561}"/>
              </a:ext>
            </a:extLst>
          </p:cNvPr>
          <p:cNvSpPr/>
          <p:nvPr/>
        </p:nvSpPr>
        <p:spPr>
          <a:xfrm>
            <a:off x="506437" y="4600575"/>
            <a:ext cx="9345083" cy="66675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18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Challenges of motion deblurring</a:t>
            </a:r>
            <a:endParaRPr dirty="0"/>
          </a:p>
        </p:txBody>
      </p:sp>
      <p:sp>
        <p:nvSpPr>
          <p:cNvPr id="30" name="Put a photosensor in front of object">
            <a:extLst>
              <a:ext uri="{FF2B5EF4-FFF2-40B4-BE49-F238E27FC236}">
                <a16:creationId xmlns:a16="http://schemas.microsoft.com/office/drawing/2014/main" id="{35C2AB9C-3C2E-4321-B394-D2C0656244BA}"/>
              </a:ext>
            </a:extLst>
          </p:cNvPr>
          <p:cNvSpPr txBox="1"/>
          <p:nvPr/>
        </p:nvSpPr>
        <p:spPr>
          <a:xfrm>
            <a:off x="757790" y="1325563"/>
            <a:ext cx="6553198" cy="4873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Blur kernel is not invertible.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Blur kernel is unknown.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Blur kernel is different for different objects.</a:t>
            </a:r>
          </a:p>
        </p:txBody>
      </p:sp>
      <p:pic>
        <p:nvPicPr>
          <p:cNvPr id="20" name="Picture 2" descr="redbull-s08-trydeconv-box29">
            <a:extLst>
              <a:ext uri="{FF2B5EF4-FFF2-40B4-BE49-F238E27FC236}">
                <a16:creationId xmlns:a16="http://schemas.microsoft.com/office/drawing/2014/main" id="{EA4923BF-6F30-4886-B366-FA0267DF5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48"/>
          <a:stretch>
            <a:fillRect/>
          </a:stretch>
        </p:blipFill>
        <p:spPr bwMode="auto">
          <a:xfrm>
            <a:off x="7310988" y="2651126"/>
            <a:ext cx="4540250" cy="38290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42">
            <a:extLst>
              <a:ext uri="{FF2B5EF4-FFF2-40B4-BE49-F238E27FC236}">
                <a16:creationId xmlns:a16="http://schemas.microsoft.com/office/drawing/2014/main" id="{BA0E1327-7E9D-484E-9BAC-4096AB9746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0988" y="1295847"/>
            <a:ext cx="45402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400" dirty="0">
                <a:latin typeface="+mj-lt"/>
              </a:rPr>
              <a:t>How would you deal with this?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46DE792-88F1-48F2-9194-4024AE5D0DBE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5410200" y="1524000"/>
            <a:ext cx="1900788" cy="268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13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2766219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Dealing with motion blur: coded exposure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8642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Coded exposure a.k.a. flutter shutter</a:t>
            </a:r>
            <a:endParaRPr dirty="0"/>
          </a:p>
        </p:txBody>
      </p:sp>
      <p:sp>
        <p:nvSpPr>
          <p:cNvPr id="30" name="Put a photosensor in front of object">
            <a:extLst>
              <a:ext uri="{FF2B5EF4-FFF2-40B4-BE49-F238E27FC236}">
                <a16:creationId xmlns:a16="http://schemas.microsoft.com/office/drawing/2014/main" id="{35C2AB9C-3C2E-4321-B394-D2C0656244BA}"/>
              </a:ext>
            </a:extLst>
          </p:cNvPr>
          <p:cNvSpPr txBox="1"/>
          <p:nvPr/>
        </p:nvSpPr>
        <p:spPr>
          <a:xfrm>
            <a:off x="1011790" y="1326142"/>
            <a:ext cx="10646810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r>
              <a:rPr lang="en-US" sz="2400" dirty="0">
                <a:latin typeface="+mj-lt"/>
              </a:rPr>
              <a:t>Code exposure (i.e., shutter speed) to make motion blur kernel better conditioned. </a:t>
            </a:r>
          </a:p>
        </p:txBody>
      </p:sp>
      <p:pic>
        <p:nvPicPr>
          <p:cNvPr id="5" name="Picture 17" descr="redbull-s08-trydeconv-box29">
            <a:extLst>
              <a:ext uri="{FF2B5EF4-FFF2-40B4-BE49-F238E27FC236}">
                <a16:creationId xmlns:a16="http://schemas.microsoft.com/office/drawing/2014/main" id="{E30A6547-82E2-419A-ACAD-E83563596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0" t="53854" r="21048" b="3513"/>
          <a:stretch>
            <a:fillRect/>
          </a:stretch>
        </p:blipFill>
        <p:spPr bwMode="auto">
          <a:xfrm>
            <a:off x="8953500" y="1858168"/>
            <a:ext cx="2234847" cy="146843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8" descr="redbull-box-s08-inp">
            <a:extLst>
              <a:ext uri="{FF2B5EF4-FFF2-40B4-BE49-F238E27FC236}">
                <a16:creationId xmlns:a16="http://schemas.microsoft.com/office/drawing/2014/main" id="{C87F9E90-781B-4C12-8185-99D61069A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0" t="53854" r="21048" b="3513"/>
          <a:stretch>
            <a:fillRect/>
          </a:stretch>
        </p:blipFill>
        <p:spPr bwMode="auto">
          <a:xfrm>
            <a:off x="2218583" y="1861025"/>
            <a:ext cx="2230563" cy="1465581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ct 20">
            <a:extLst>
              <a:ext uri="{FF2B5EF4-FFF2-40B4-BE49-F238E27FC236}">
                <a16:creationId xmlns:a16="http://schemas.microsoft.com/office/drawing/2014/main" id="{99D7A1A1-3542-4B59-9E36-FFEE012726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1988567"/>
              </p:ext>
            </p:extLst>
          </p:nvPr>
        </p:nvGraphicFramePr>
        <p:xfrm>
          <a:off x="7732418" y="2411610"/>
          <a:ext cx="518370" cy="5628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6" name="Equation" r:id="rId5" imgW="164880" imgH="177480" progId="Equation.3">
                  <p:embed/>
                </p:oleObj>
              </mc:Choice>
              <mc:Fallback>
                <p:oleObj name="Equation" r:id="rId5" imgW="164880" imgH="177480" progId="Equation.3">
                  <p:embed/>
                  <p:pic>
                    <p:nvPicPr>
                      <p:cNvPr id="10" name="Object 20">
                        <a:extLst>
                          <a:ext uri="{FF2B5EF4-FFF2-40B4-BE49-F238E27FC236}">
                            <a16:creationId xmlns:a16="http://schemas.microsoft.com/office/drawing/2014/main" id="{477ADDB8-FDDC-435F-B103-F3F4F52CE0E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32418" y="2411610"/>
                        <a:ext cx="518370" cy="5628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676F1732-DB2B-4F57-B2BB-FD9457204979}"/>
              </a:ext>
            </a:extLst>
          </p:cNvPr>
          <p:cNvGrpSpPr/>
          <p:nvPr/>
        </p:nvGrpSpPr>
        <p:grpSpPr>
          <a:xfrm>
            <a:off x="5788099" y="2505888"/>
            <a:ext cx="1835002" cy="402821"/>
            <a:chOff x="5273536" y="2480488"/>
            <a:chExt cx="1835002" cy="402821"/>
          </a:xfrm>
        </p:grpSpPr>
        <p:sp>
          <p:nvSpPr>
            <p:cNvPr id="9" name="Line 21">
              <a:extLst>
                <a:ext uri="{FF2B5EF4-FFF2-40B4-BE49-F238E27FC236}">
                  <a16:creationId xmlns:a16="http://schemas.microsoft.com/office/drawing/2014/main" id="{DE2DED74-EC55-4D8C-B94A-27790FDBF28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73536" y="2869024"/>
              <a:ext cx="45982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en-US" sz="2400">
                <a:latin typeface="+mj-lt"/>
              </a:endParaRPr>
            </a:p>
          </p:txBody>
        </p:sp>
        <p:sp>
          <p:nvSpPr>
            <p:cNvPr id="10" name="Line 22">
              <a:extLst>
                <a:ext uri="{FF2B5EF4-FFF2-40B4-BE49-F238E27FC236}">
                  <a16:creationId xmlns:a16="http://schemas.microsoft.com/office/drawing/2014/main" id="{AE8C08BA-362B-482C-A17D-1E76112464A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6648716" y="2877594"/>
              <a:ext cx="45982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en-US" sz="2400">
                <a:latin typeface="+mj-lt"/>
              </a:endParaRPr>
            </a:p>
          </p:txBody>
        </p:sp>
        <p:sp>
          <p:nvSpPr>
            <p:cNvPr id="11" name="Line 23">
              <a:extLst>
                <a:ext uri="{FF2B5EF4-FFF2-40B4-BE49-F238E27FC236}">
                  <a16:creationId xmlns:a16="http://schemas.microsoft.com/office/drawing/2014/main" id="{71935422-3BC1-4F59-BAF3-81462EB1763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744781" y="2501914"/>
              <a:ext cx="90393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en-US" sz="2400">
                <a:latin typeface="+mj-lt"/>
              </a:endParaRPr>
            </a:p>
          </p:txBody>
        </p:sp>
        <p:sp>
          <p:nvSpPr>
            <p:cNvPr id="12" name="Line 24">
              <a:extLst>
                <a:ext uri="{FF2B5EF4-FFF2-40B4-BE49-F238E27FC236}">
                  <a16:creationId xmlns:a16="http://schemas.microsoft.com/office/drawing/2014/main" id="{ACA074EA-9B65-4361-8CF8-A29942CF736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736213" y="2480488"/>
              <a:ext cx="0" cy="40282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en-US" sz="2400">
                <a:latin typeface="+mj-lt"/>
              </a:endParaRPr>
            </a:p>
          </p:txBody>
        </p:sp>
        <p:sp>
          <p:nvSpPr>
            <p:cNvPr id="13" name="Line 25">
              <a:extLst>
                <a:ext uri="{FF2B5EF4-FFF2-40B4-BE49-F238E27FC236}">
                  <a16:creationId xmlns:a16="http://schemas.microsoft.com/office/drawing/2014/main" id="{77DF2AD9-C9CE-4F89-A5E0-8E0BAC6BB6F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6657284" y="2480488"/>
              <a:ext cx="0" cy="40282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en-US" sz="2400">
                <a:latin typeface="+mj-lt"/>
              </a:endParaRPr>
            </a:p>
          </p:txBody>
        </p:sp>
      </p:grpSp>
      <p:sp>
        <p:nvSpPr>
          <p:cNvPr id="14" name="Text Box 38">
            <a:extLst>
              <a:ext uri="{FF2B5EF4-FFF2-40B4-BE49-F238E27FC236}">
                <a16:creationId xmlns:a16="http://schemas.microsoft.com/office/drawing/2014/main" id="{DC2A6E89-4DC9-490C-907F-03806EB631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0999" y="3354388"/>
            <a:ext cx="24892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400" dirty="0">
                <a:latin typeface="+mj-lt"/>
              </a:rPr>
              <a:t>motion blur kernel</a:t>
            </a:r>
          </a:p>
        </p:txBody>
      </p:sp>
      <p:sp>
        <p:nvSpPr>
          <p:cNvPr id="15" name="Text Box 40">
            <a:extLst>
              <a:ext uri="{FF2B5EF4-FFF2-40B4-BE49-F238E27FC236}">
                <a16:creationId xmlns:a16="http://schemas.microsoft.com/office/drawing/2014/main" id="{611575DF-E02E-45A8-AE54-3A2945112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8583" y="3354388"/>
            <a:ext cx="223056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400" dirty="0">
                <a:latin typeface="+mj-lt"/>
              </a:rPr>
              <a:t>blurry image of moving object</a:t>
            </a:r>
          </a:p>
        </p:txBody>
      </p:sp>
      <p:sp>
        <p:nvSpPr>
          <p:cNvPr id="16" name="Text Box 42">
            <a:extLst>
              <a:ext uri="{FF2B5EF4-FFF2-40B4-BE49-F238E27FC236}">
                <a16:creationId xmlns:a16="http://schemas.microsoft.com/office/drawing/2014/main" id="{4FEAFF58-8DB0-4C98-9BEE-F33E356815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3499" y="3354388"/>
            <a:ext cx="225315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400" dirty="0">
                <a:latin typeface="+mj-lt"/>
              </a:rPr>
              <a:t>sharp image of static object</a:t>
            </a:r>
          </a:p>
        </p:txBody>
      </p:sp>
      <p:sp>
        <p:nvSpPr>
          <p:cNvPr id="17" name="Put a photosensor in front of object">
            <a:extLst>
              <a:ext uri="{FF2B5EF4-FFF2-40B4-BE49-F238E27FC236}">
                <a16:creationId xmlns:a16="http://schemas.microsoft.com/office/drawing/2014/main" id="{AE11A2EB-E6D9-4145-8BF3-655EF5D1DB64}"/>
              </a:ext>
            </a:extLst>
          </p:cNvPr>
          <p:cNvSpPr txBox="1"/>
          <p:nvPr/>
        </p:nvSpPr>
        <p:spPr>
          <a:xfrm>
            <a:off x="7623100" y="2303519"/>
            <a:ext cx="1330400" cy="995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*</a:t>
            </a:r>
          </a:p>
        </p:txBody>
      </p:sp>
      <p:sp>
        <p:nvSpPr>
          <p:cNvPr id="18" name="Put a photosensor in front of object">
            <a:extLst>
              <a:ext uri="{FF2B5EF4-FFF2-40B4-BE49-F238E27FC236}">
                <a16:creationId xmlns:a16="http://schemas.microsoft.com/office/drawing/2014/main" id="{1AAA652F-2BF5-4239-B6B2-C40F550857DC}"/>
              </a:ext>
            </a:extLst>
          </p:cNvPr>
          <p:cNvSpPr txBox="1"/>
          <p:nvPr/>
        </p:nvSpPr>
        <p:spPr>
          <a:xfrm>
            <a:off x="4449146" y="2198944"/>
            <a:ext cx="1338953" cy="995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=</a:t>
            </a:r>
          </a:p>
        </p:txBody>
      </p:sp>
      <p:pic>
        <p:nvPicPr>
          <p:cNvPr id="19" name="Picture 17" descr="redbull-s08-trydeconv-box29">
            <a:extLst>
              <a:ext uri="{FF2B5EF4-FFF2-40B4-BE49-F238E27FC236}">
                <a16:creationId xmlns:a16="http://schemas.microsoft.com/office/drawing/2014/main" id="{8A5CAC1D-3592-46FB-8E58-5266F66CE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0" t="53854" r="21048" b="3513"/>
          <a:stretch>
            <a:fillRect/>
          </a:stretch>
        </p:blipFill>
        <p:spPr bwMode="auto">
          <a:xfrm>
            <a:off x="8935194" y="4271613"/>
            <a:ext cx="2234847" cy="146843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8" descr="redbull-box-s08-inp">
            <a:extLst>
              <a:ext uri="{FF2B5EF4-FFF2-40B4-BE49-F238E27FC236}">
                <a16:creationId xmlns:a16="http://schemas.microsoft.com/office/drawing/2014/main" id="{BBC31442-C0EA-4A31-B994-DFC03CCA2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0" t="53854" r="21048" b="3513"/>
          <a:stretch>
            <a:fillRect/>
          </a:stretch>
        </p:blipFill>
        <p:spPr bwMode="auto">
          <a:xfrm>
            <a:off x="2200278" y="4274470"/>
            <a:ext cx="2230563" cy="1465581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2" name="Object 20">
            <a:extLst>
              <a:ext uri="{FF2B5EF4-FFF2-40B4-BE49-F238E27FC236}">
                <a16:creationId xmlns:a16="http://schemas.microsoft.com/office/drawing/2014/main" id="{E7AA355A-65DC-43E8-B655-3B65BB03C3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0041779"/>
              </p:ext>
            </p:extLst>
          </p:nvPr>
        </p:nvGraphicFramePr>
        <p:xfrm>
          <a:off x="7714113" y="4825055"/>
          <a:ext cx="518370" cy="5628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7" name="Equation" r:id="rId5" imgW="164880" imgH="177480" progId="Equation.3">
                  <p:embed/>
                </p:oleObj>
              </mc:Choice>
              <mc:Fallback>
                <p:oleObj name="Equation" r:id="rId5" imgW="164880" imgH="177480" progId="Equation.3">
                  <p:embed/>
                  <p:pic>
                    <p:nvPicPr>
                      <p:cNvPr id="7" name="Object 20">
                        <a:extLst>
                          <a:ext uri="{FF2B5EF4-FFF2-40B4-BE49-F238E27FC236}">
                            <a16:creationId xmlns:a16="http://schemas.microsoft.com/office/drawing/2014/main" id="{99D7A1A1-3542-4B59-9E36-FFEE012726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14113" y="4825055"/>
                        <a:ext cx="518370" cy="5628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83489C69-9D6E-447F-A42F-F12F4CEBB6D9}"/>
              </a:ext>
            </a:extLst>
          </p:cNvPr>
          <p:cNvGrpSpPr/>
          <p:nvPr/>
        </p:nvGrpSpPr>
        <p:grpSpPr>
          <a:xfrm>
            <a:off x="5769794" y="4919333"/>
            <a:ext cx="1835002" cy="402821"/>
            <a:chOff x="5273536" y="2480488"/>
            <a:chExt cx="1835002" cy="402821"/>
          </a:xfrm>
        </p:grpSpPr>
        <p:sp>
          <p:nvSpPr>
            <p:cNvPr id="24" name="Line 21">
              <a:extLst>
                <a:ext uri="{FF2B5EF4-FFF2-40B4-BE49-F238E27FC236}">
                  <a16:creationId xmlns:a16="http://schemas.microsoft.com/office/drawing/2014/main" id="{AA997CAA-7250-40B5-8511-60392CC7BEC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273536" y="2869024"/>
              <a:ext cx="45982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en-US" sz="2400">
                <a:latin typeface="+mj-lt"/>
              </a:endParaRPr>
            </a:p>
          </p:txBody>
        </p:sp>
        <p:sp>
          <p:nvSpPr>
            <p:cNvPr id="25" name="Line 22">
              <a:extLst>
                <a:ext uri="{FF2B5EF4-FFF2-40B4-BE49-F238E27FC236}">
                  <a16:creationId xmlns:a16="http://schemas.microsoft.com/office/drawing/2014/main" id="{BBB36AA5-EE0C-45C3-B34E-214A2B021A5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6648716" y="2877594"/>
              <a:ext cx="45982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en-US" sz="2400">
                <a:latin typeface="+mj-lt"/>
              </a:endParaRPr>
            </a:p>
          </p:txBody>
        </p:sp>
        <p:sp>
          <p:nvSpPr>
            <p:cNvPr id="26" name="Line 23">
              <a:extLst>
                <a:ext uri="{FF2B5EF4-FFF2-40B4-BE49-F238E27FC236}">
                  <a16:creationId xmlns:a16="http://schemas.microsoft.com/office/drawing/2014/main" id="{770B5D74-E222-4498-A7FA-E0FC03244CD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744782" y="2501914"/>
              <a:ext cx="21717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en-US" sz="2400">
                <a:latin typeface="+mj-lt"/>
              </a:endParaRPr>
            </a:p>
          </p:txBody>
        </p:sp>
        <p:sp>
          <p:nvSpPr>
            <p:cNvPr id="27" name="Line 24">
              <a:extLst>
                <a:ext uri="{FF2B5EF4-FFF2-40B4-BE49-F238E27FC236}">
                  <a16:creationId xmlns:a16="http://schemas.microsoft.com/office/drawing/2014/main" id="{D5824BDF-A02A-4C96-8368-0719B31FB55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736213" y="2480488"/>
              <a:ext cx="0" cy="40282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en-US" sz="2400">
                <a:latin typeface="+mj-lt"/>
              </a:endParaRPr>
            </a:p>
          </p:txBody>
        </p:sp>
        <p:sp>
          <p:nvSpPr>
            <p:cNvPr id="28" name="Line 25">
              <a:extLst>
                <a:ext uri="{FF2B5EF4-FFF2-40B4-BE49-F238E27FC236}">
                  <a16:creationId xmlns:a16="http://schemas.microsoft.com/office/drawing/2014/main" id="{A935C932-E406-4559-B370-D87F8CD1F56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5961951" y="2480488"/>
              <a:ext cx="0" cy="40282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en-US" sz="2400">
                <a:latin typeface="+mj-lt"/>
              </a:endParaRPr>
            </a:p>
          </p:txBody>
        </p:sp>
      </p:grpSp>
      <p:sp>
        <p:nvSpPr>
          <p:cNvPr id="29" name="Text Box 38">
            <a:extLst>
              <a:ext uri="{FF2B5EF4-FFF2-40B4-BE49-F238E27FC236}">
                <a16:creationId xmlns:a16="http://schemas.microsoft.com/office/drawing/2014/main" id="{114DE0A3-D32D-4C30-B125-8EA345CE7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2694" y="5767833"/>
            <a:ext cx="24892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400" dirty="0">
                <a:latin typeface="+mj-lt"/>
              </a:rPr>
              <a:t>motion blur kernel</a:t>
            </a:r>
          </a:p>
        </p:txBody>
      </p:sp>
      <p:sp>
        <p:nvSpPr>
          <p:cNvPr id="31" name="Text Box 40">
            <a:extLst>
              <a:ext uri="{FF2B5EF4-FFF2-40B4-BE49-F238E27FC236}">
                <a16:creationId xmlns:a16="http://schemas.microsoft.com/office/drawing/2014/main" id="{21655452-A3E2-499A-8350-8A22767A0C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0278" y="5767833"/>
            <a:ext cx="223056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400" dirty="0">
                <a:latin typeface="+mj-lt"/>
              </a:rPr>
              <a:t>blurry image of moving object</a:t>
            </a:r>
          </a:p>
        </p:txBody>
      </p:sp>
      <p:sp>
        <p:nvSpPr>
          <p:cNvPr id="32" name="Text Box 42">
            <a:extLst>
              <a:ext uri="{FF2B5EF4-FFF2-40B4-BE49-F238E27FC236}">
                <a16:creationId xmlns:a16="http://schemas.microsoft.com/office/drawing/2014/main" id="{D0E4DA15-69C4-414B-A061-C5C82015B5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5194" y="5767833"/>
            <a:ext cx="225315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400" dirty="0">
                <a:latin typeface="+mj-lt"/>
              </a:rPr>
              <a:t>sharp image of static object</a:t>
            </a:r>
          </a:p>
        </p:txBody>
      </p:sp>
      <p:sp>
        <p:nvSpPr>
          <p:cNvPr id="33" name="Put a photosensor in front of object">
            <a:extLst>
              <a:ext uri="{FF2B5EF4-FFF2-40B4-BE49-F238E27FC236}">
                <a16:creationId xmlns:a16="http://schemas.microsoft.com/office/drawing/2014/main" id="{072A8C9D-1E1F-4BD4-A663-B5D91EE8CCE1}"/>
              </a:ext>
            </a:extLst>
          </p:cNvPr>
          <p:cNvSpPr txBox="1"/>
          <p:nvPr/>
        </p:nvSpPr>
        <p:spPr>
          <a:xfrm>
            <a:off x="7604795" y="4716964"/>
            <a:ext cx="1330400" cy="995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*</a:t>
            </a:r>
          </a:p>
        </p:txBody>
      </p:sp>
      <p:sp>
        <p:nvSpPr>
          <p:cNvPr id="34" name="Put a photosensor in front of object">
            <a:extLst>
              <a:ext uri="{FF2B5EF4-FFF2-40B4-BE49-F238E27FC236}">
                <a16:creationId xmlns:a16="http://schemas.microsoft.com/office/drawing/2014/main" id="{E2E5A677-B7FF-41B4-9515-9BDD4F890F18}"/>
              </a:ext>
            </a:extLst>
          </p:cNvPr>
          <p:cNvSpPr txBox="1"/>
          <p:nvPr/>
        </p:nvSpPr>
        <p:spPr>
          <a:xfrm>
            <a:off x="4430841" y="4612389"/>
            <a:ext cx="1338953" cy="995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=</a:t>
            </a:r>
          </a:p>
        </p:txBody>
      </p:sp>
      <p:sp>
        <p:nvSpPr>
          <p:cNvPr id="35" name="Line 23">
            <a:extLst>
              <a:ext uri="{FF2B5EF4-FFF2-40B4-BE49-F238E27FC236}">
                <a16:creationId xmlns:a16="http://schemas.microsoft.com/office/drawing/2014/main" id="{2535958C-8C5B-404A-ADBC-407DED063DC1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6607753" y="4940759"/>
            <a:ext cx="12667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2400">
              <a:latin typeface="+mj-lt"/>
            </a:endParaRPr>
          </a:p>
        </p:txBody>
      </p:sp>
      <p:sp>
        <p:nvSpPr>
          <p:cNvPr id="36" name="Line 24">
            <a:extLst>
              <a:ext uri="{FF2B5EF4-FFF2-40B4-BE49-F238E27FC236}">
                <a16:creationId xmlns:a16="http://schemas.microsoft.com/office/drawing/2014/main" id="{25DC1572-8C59-4E22-8669-D2BDB413EE22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6599184" y="4919333"/>
            <a:ext cx="0" cy="40282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2400">
              <a:latin typeface="+mj-lt"/>
            </a:endParaRPr>
          </a:p>
        </p:txBody>
      </p:sp>
      <p:sp>
        <p:nvSpPr>
          <p:cNvPr id="37" name="Line 25">
            <a:extLst>
              <a:ext uri="{FF2B5EF4-FFF2-40B4-BE49-F238E27FC236}">
                <a16:creationId xmlns:a16="http://schemas.microsoft.com/office/drawing/2014/main" id="{A283D814-D3F2-4F22-984A-57C4B4E9DA52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6734430" y="4919333"/>
            <a:ext cx="0" cy="40282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2400">
              <a:latin typeface="+mj-lt"/>
            </a:endParaRPr>
          </a:p>
        </p:txBody>
      </p:sp>
      <p:sp>
        <p:nvSpPr>
          <p:cNvPr id="38" name="Line 23">
            <a:extLst>
              <a:ext uri="{FF2B5EF4-FFF2-40B4-BE49-F238E27FC236}">
                <a16:creationId xmlns:a16="http://schemas.microsoft.com/office/drawing/2014/main" id="{658AAEAB-953B-4866-978C-D882E1C7EF2C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6822064" y="4940759"/>
            <a:ext cx="312426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2400">
              <a:latin typeface="+mj-lt"/>
            </a:endParaRPr>
          </a:p>
        </p:txBody>
      </p:sp>
      <p:sp>
        <p:nvSpPr>
          <p:cNvPr id="39" name="Line 24">
            <a:extLst>
              <a:ext uri="{FF2B5EF4-FFF2-40B4-BE49-F238E27FC236}">
                <a16:creationId xmlns:a16="http://schemas.microsoft.com/office/drawing/2014/main" id="{3EEC3A97-B78E-4C65-A386-379926F0E530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6813495" y="4919333"/>
            <a:ext cx="0" cy="40282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2400">
              <a:latin typeface="+mj-lt"/>
            </a:endParaRPr>
          </a:p>
        </p:txBody>
      </p:sp>
      <p:sp>
        <p:nvSpPr>
          <p:cNvPr id="40" name="Line 25">
            <a:extLst>
              <a:ext uri="{FF2B5EF4-FFF2-40B4-BE49-F238E27FC236}">
                <a16:creationId xmlns:a16="http://schemas.microsoft.com/office/drawing/2014/main" id="{6A25EC67-6891-464F-B91D-AA755B37745F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7134490" y="4919333"/>
            <a:ext cx="0" cy="40282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2400">
              <a:latin typeface="+mj-lt"/>
            </a:endParaRPr>
          </a:p>
        </p:txBody>
      </p:sp>
      <p:sp>
        <p:nvSpPr>
          <p:cNvPr id="41" name="Line 21">
            <a:extLst>
              <a:ext uri="{FF2B5EF4-FFF2-40B4-BE49-F238E27FC236}">
                <a16:creationId xmlns:a16="http://schemas.microsoft.com/office/drawing/2014/main" id="{56C77A41-6B74-4094-B7BA-4B396CDB174E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6458209" y="5307869"/>
            <a:ext cx="149544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2400">
              <a:latin typeface="+mj-lt"/>
            </a:endParaRPr>
          </a:p>
        </p:txBody>
      </p:sp>
      <p:sp>
        <p:nvSpPr>
          <p:cNvPr id="42" name="Line 21">
            <a:extLst>
              <a:ext uri="{FF2B5EF4-FFF2-40B4-BE49-F238E27FC236}">
                <a16:creationId xmlns:a16="http://schemas.microsoft.com/office/drawing/2014/main" id="{445D313D-B1FE-47E7-944C-46B7341D70BB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6728029" y="5307869"/>
            <a:ext cx="9403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2400">
              <a:latin typeface="+mj-lt"/>
            </a:endParaRPr>
          </a:p>
        </p:txBody>
      </p:sp>
      <p:sp>
        <p:nvSpPr>
          <p:cNvPr id="43" name="Text Box 38">
            <a:extLst>
              <a:ext uri="{FF2B5EF4-FFF2-40B4-BE49-F238E27FC236}">
                <a16:creationId xmlns:a16="http://schemas.microsoft.com/office/drawing/2014/main" id="{607BA9DA-6040-4820-9D50-7AB805EE5D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089" y="2291799"/>
            <a:ext cx="169442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400" dirty="0">
                <a:latin typeface="+mj-lt"/>
              </a:rPr>
              <a:t>traditional camera</a:t>
            </a:r>
          </a:p>
        </p:txBody>
      </p:sp>
      <p:sp>
        <p:nvSpPr>
          <p:cNvPr id="44" name="Text Box 38">
            <a:extLst>
              <a:ext uri="{FF2B5EF4-FFF2-40B4-BE49-F238E27FC236}">
                <a16:creationId xmlns:a16="http://schemas.microsoft.com/office/drawing/2014/main" id="{16421FA8-24AB-4840-949C-AF6E5A20ED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825" y="4590333"/>
            <a:ext cx="195088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400" dirty="0">
                <a:latin typeface="+mj-lt"/>
              </a:rPr>
              <a:t>flutter-shutter camera</a:t>
            </a:r>
          </a:p>
        </p:txBody>
      </p:sp>
    </p:spTree>
    <p:extLst>
      <p:ext uri="{BB962C8B-B14F-4D97-AF65-F5344CB8AC3E}">
        <p14:creationId xmlns:p14="http://schemas.microsoft.com/office/powerpoint/2010/main" val="389486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How would you implement coded exposure?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111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How would you implement coded exposure?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C596F3-7696-4950-AD5A-299EAC630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37" y="1477963"/>
            <a:ext cx="6509820" cy="4694237"/>
          </a:xfrm>
          <a:prstGeom prst="rect">
            <a:avLst/>
          </a:prstGeom>
        </p:spPr>
      </p:pic>
      <p:sp>
        <p:nvSpPr>
          <p:cNvPr id="4" name="Text Box 38">
            <a:extLst>
              <a:ext uri="{FF2B5EF4-FFF2-40B4-BE49-F238E27FC236}">
                <a16:creationId xmlns:a16="http://schemas.microsoft.com/office/drawing/2014/main" id="{E33B1023-9222-4083-9E1A-9F15BABD6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9894" y="5341203"/>
            <a:ext cx="248920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400" dirty="0">
                <a:latin typeface="+mj-lt"/>
              </a:rPr>
              <a:t>very fast external shutter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CC54239-427A-448C-9BAB-5B1876CE5FEC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5600700" y="5341203"/>
            <a:ext cx="2839194" cy="415499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38">
            <a:extLst>
              <a:ext uri="{FF2B5EF4-FFF2-40B4-BE49-F238E27FC236}">
                <a16:creationId xmlns:a16="http://schemas.microsoft.com/office/drawing/2014/main" id="{C005CD7F-C343-4AAD-86C8-3E88BBFA4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6790" y="2737703"/>
            <a:ext cx="313541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400" dirty="0">
                <a:latin typeface="+mj-lt"/>
              </a:rPr>
              <a:t>electronics for external shutter control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182E907-F475-44E3-AC97-7901E37CAD01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5918200" y="3098066"/>
            <a:ext cx="2198590" cy="5513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60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Coded exposure a.k.a. flutter shutter</a:t>
            </a:r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1177FF-1FEE-4A1F-AE01-322113617399}"/>
              </a:ext>
            </a:extLst>
          </p:cNvPr>
          <p:cNvGrpSpPr/>
          <p:nvPr/>
        </p:nvGrpSpPr>
        <p:grpSpPr>
          <a:xfrm>
            <a:off x="1909762" y="876299"/>
            <a:ext cx="10201276" cy="5981701"/>
            <a:chOff x="995362" y="876299"/>
            <a:chExt cx="10201276" cy="598170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71498304-A6A7-4FF4-8136-B714A74B2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362" y="1114425"/>
              <a:ext cx="10201275" cy="574357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B39CEA2-FE82-4D3A-B286-D58FA307295A}"/>
                </a:ext>
              </a:extLst>
            </p:cNvPr>
            <p:cNvSpPr/>
            <p:nvPr/>
          </p:nvSpPr>
          <p:spPr>
            <a:xfrm>
              <a:off x="5095875" y="1009650"/>
              <a:ext cx="2047875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503F96C-0452-4C4E-ACF0-183FA713BF5D}"/>
                </a:ext>
              </a:extLst>
            </p:cNvPr>
            <p:cNvSpPr/>
            <p:nvPr/>
          </p:nvSpPr>
          <p:spPr>
            <a:xfrm>
              <a:off x="9820276" y="876299"/>
              <a:ext cx="1376362" cy="4722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 Box 38">
            <a:extLst>
              <a:ext uri="{FF2B5EF4-FFF2-40B4-BE49-F238E27FC236}">
                <a16:creationId xmlns:a16="http://schemas.microsoft.com/office/drawing/2014/main" id="{173682E4-4281-45F1-91C7-3F4762EE9F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33081"/>
            <a:ext cx="248920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400" dirty="0">
                <a:latin typeface="+mj-lt"/>
              </a:rPr>
              <a:t>motion blur kernel in time domain</a:t>
            </a:r>
          </a:p>
        </p:txBody>
      </p:sp>
      <p:sp>
        <p:nvSpPr>
          <p:cNvPr id="48" name="Text Box 38">
            <a:extLst>
              <a:ext uri="{FF2B5EF4-FFF2-40B4-BE49-F238E27FC236}">
                <a16:creationId xmlns:a16="http://schemas.microsoft.com/office/drawing/2014/main" id="{6B0D33CF-FC13-446E-905D-E51AAB0B21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429241"/>
            <a:ext cx="248920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400" dirty="0">
                <a:latin typeface="+mj-lt"/>
              </a:rPr>
              <a:t>motion blur kernel in Fourier domain</a:t>
            </a:r>
          </a:p>
        </p:txBody>
      </p:sp>
      <p:sp>
        <p:nvSpPr>
          <p:cNvPr id="49" name="Text Box 38">
            <a:extLst>
              <a:ext uri="{FF2B5EF4-FFF2-40B4-BE49-F238E27FC236}">
                <a16:creationId xmlns:a16="http://schemas.microsoft.com/office/drawing/2014/main" id="{FCFD21E3-DFB2-438A-A052-35DE3BDF9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000" y="4808720"/>
            <a:ext cx="19177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400" dirty="0">
                <a:latin typeface="+mj-lt"/>
              </a:rPr>
              <a:t>Why is flutter shutter better?</a:t>
            </a:r>
          </a:p>
        </p:txBody>
      </p:sp>
    </p:spTree>
    <p:extLst>
      <p:ext uri="{BB962C8B-B14F-4D97-AF65-F5344CB8AC3E}">
        <p14:creationId xmlns:p14="http://schemas.microsoft.com/office/powerpoint/2010/main" val="5615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Coded exposure a.k.a. flutter shutter</a:t>
            </a:r>
            <a:endParaRPr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1177FF-1FEE-4A1F-AE01-322113617399}"/>
              </a:ext>
            </a:extLst>
          </p:cNvPr>
          <p:cNvGrpSpPr/>
          <p:nvPr/>
        </p:nvGrpSpPr>
        <p:grpSpPr>
          <a:xfrm>
            <a:off x="1909762" y="876299"/>
            <a:ext cx="10201276" cy="5981701"/>
            <a:chOff x="995362" y="876299"/>
            <a:chExt cx="10201276" cy="598170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71498304-A6A7-4FF4-8136-B714A74B2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362" y="1114425"/>
              <a:ext cx="10201275" cy="574357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B39CEA2-FE82-4D3A-B286-D58FA307295A}"/>
                </a:ext>
              </a:extLst>
            </p:cNvPr>
            <p:cNvSpPr/>
            <p:nvPr/>
          </p:nvSpPr>
          <p:spPr>
            <a:xfrm>
              <a:off x="5095875" y="1009650"/>
              <a:ext cx="2047875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503F96C-0452-4C4E-ACF0-183FA713BF5D}"/>
                </a:ext>
              </a:extLst>
            </p:cNvPr>
            <p:cNvSpPr/>
            <p:nvPr/>
          </p:nvSpPr>
          <p:spPr>
            <a:xfrm>
              <a:off x="9820276" y="876299"/>
              <a:ext cx="1376362" cy="4722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 Box 38">
            <a:extLst>
              <a:ext uri="{FF2B5EF4-FFF2-40B4-BE49-F238E27FC236}">
                <a16:creationId xmlns:a16="http://schemas.microsoft.com/office/drawing/2014/main" id="{173682E4-4281-45F1-91C7-3F4762EE9F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33081"/>
            <a:ext cx="248920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400" dirty="0">
                <a:latin typeface="+mj-lt"/>
              </a:rPr>
              <a:t>motion blur kernel in time domain</a:t>
            </a:r>
          </a:p>
        </p:txBody>
      </p:sp>
      <p:sp>
        <p:nvSpPr>
          <p:cNvPr id="48" name="Text Box 38">
            <a:extLst>
              <a:ext uri="{FF2B5EF4-FFF2-40B4-BE49-F238E27FC236}">
                <a16:creationId xmlns:a16="http://schemas.microsoft.com/office/drawing/2014/main" id="{6B0D33CF-FC13-446E-905D-E51AAB0B21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429241"/>
            <a:ext cx="248920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400" dirty="0">
                <a:latin typeface="+mj-lt"/>
              </a:rPr>
              <a:t>motion blur kernel in Fourier domain</a:t>
            </a:r>
          </a:p>
        </p:txBody>
      </p:sp>
      <p:sp>
        <p:nvSpPr>
          <p:cNvPr id="49" name="Text Box 38">
            <a:extLst>
              <a:ext uri="{FF2B5EF4-FFF2-40B4-BE49-F238E27FC236}">
                <a16:creationId xmlns:a16="http://schemas.microsoft.com/office/drawing/2014/main" id="{FCFD21E3-DFB2-438A-A052-35DE3BDF9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000" y="4808720"/>
            <a:ext cx="19177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400" dirty="0">
                <a:latin typeface="+mj-lt"/>
              </a:rPr>
              <a:t>Why is flutter shutter better?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AA131F-4369-4C26-B7D3-7117E6173F62}"/>
              </a:ext>
            </a:extLst>
          </p:cNvPr>
          <p:cNvSpPr/>
          <p:nvPr/>
        </p:nvSpPr>
        <p:spPr>
          <a:xfrm>
            <a:off x="2489202" y="3136900"/>
            <a:ext cx="4127498" cy="9144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Box 38">
            <a:extLst>
              <a:ext uri="{FF2B5EF4-FFF2-40B4-BE49-F238E27FC236}">
                <a16:creationId xmlns:a16="http://schemas.microsoft.com/office/drawing/2014/main" id="{EFD85B1B-8D50-4BC6-9879-B95DD40B1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2" y="1973639"/>
            <a:ext cx="274319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400" dirty="0">
                <a:latin typeface="+mj-lt"/>
              </a:rPr>
              <a:t>zeros make inverse filter unstable</a:t>
            </a:r>
          </a:p>
        </p:txBody>
      </p:sp>
      <p:sp>
        <p:nvSpPr>
          <p:cNvPr id="12" name="Text Box 38">
            <a:extLst>
              <a:ext uri="{FF2B5EF4-FFF2-40B4-BE49-F238E27FC236}">
                <a16:creationId xmlns:a16="http://schemas.microsoft.com/office/drawing/2014/main" id="{4220DC04-B6F7-485D-8D40-538205F66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5116" y="2964239"/>
            <a:ext cx="179228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400" dirty="0">
                <a:latin typeface="+mj-lt"/>
              </a:rPr>
              <a:t>inverse filter is stable</a:t>
            </a:r>
          </a:p>
        </p:txBody>
      </p:sp>
    </p:spTree>
    <p:extLst>
      <p:ext uri="{BB962C8B-B14F-4D97-AF65-F5344CB8AC3E}">
        <p14:creationId xmlns:p14="http://schemas.microsoft.com/office/powerpoint/2010/main" val="164129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Motion deblurring comparison</a:t>
            </a:r>
            <a:endParaRPr dirty="0"/>
          </a:p>
        </p:txBody>
      </p:sp>
      <p:sp>
        <p:nvSpPr>
          <p:cNvPr id="49" name="Text Box 38">
            <a:extLst>
              <a:ext uri="{FF2B5EF4-FFF2-40B4-BE49-F238E27FC236}">
                <a16:creationId xmlns:a16="http://schemas.microsoft.com/office/drawing/2014/main" id="{FCFD21E3-DFB2-438A-A052-35DE3BDF9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" y="5064551"/>
            <a:ext cx="14859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400" dirty="0">
                <a:latin typeface="+mj-lt"/>
              </a:rPr>
              <a:t>blurry input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6732ACA-9E5D-49D6-8346-A79A954E1606}"/>
              </a:ext>
            </a:extLst>
          </p:cNvPr>
          <p:cNvGrpSpPr/>
          <p:nvPr/>
        </p:nvGrpSpPr>
        <p:grpSpPr>
          <a:xfrm>
            <a:off x="1909762" y="901699"/>
            <a:ext cx="10201276" cy="5981701"/>
            <a:chOff x="995362" y="876299"/>
            <a:chExt cx="10201276" cy="59817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606604B-7D58-4C0D-A5A7-38C90499E7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133"/>
            <a:stretch/>
          </p:blipFill>
          <p:spPr>
            <a:xfrm>
              <a:off x="995362" y="4051300"/>
              <a:ext cx="10201275" cy="28067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10DFC44-C815-4680-88F4-ADBFEBB6D3DA}"/>
                </a:ext>
              </a:extLst>
            </p:cNvPr>
            <p:cNvSpPr/>
            <p:nvPr/>
          </p:nvSpPr>
          <p:spPr>
            <a:xfrm>
              <a:off x="5095875" y="1009650"/>
              <a:ext cx="2047875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A64D9A1-5FEE-445D-838A-20CE22C4F409}"/>
                </a:ext>
              </a:extLst>
            </p:cNvPr>
            <p:cNvSpPr/>
            <p:nvPr/>
          </p:nvSpPr>
          <p:spPr>
            <a:xfrm>
              <a:off x="9820276" y="876299"/>
              <a:ext cx="1376362" cy="4722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3A13AE11-79BD-4715-96F1-3C15BC6F9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00" y="1244600"/>
            <a:ext cx="10048875" cy="2857500"/>
          </a:xfrm>
          <a:prstGeom prst="rect">
            <a:avLst/>
          </a:prstGeom>
        </p:spPr>
      </p:pic>
      <p:sp>
        <p:nvSpPr>
          <p:cNvPr id="21" name="Text Box 38">
            <a:extLst>
              <a:ext uri="{FF2B5EF4-FFF2-40B4-BE49-F238E27FC236}">
                <a16:creationId xmlns:a16="http://schemas.microsoft.com/office/drawing/2014/main" id="{EA6DA4B5-7BB7-4612-8D87-A794AB7EC2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000" y="2257851"/>
            <a:ext cx="19177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400" dirty="0">
                <a:latin typeface="+mj-lt"/>
              </a:rPr>
              <a:t>deconvolved output</a:t>
            </a:r>
          </a:p>
        </p:txBody>
      </p:sp>
      <p:sp>
        <p:nvSpPr>
          <p:cNvPr id="47" name="Text Box 38">
            <a:extLst>
              <a:ext uri="{FF2B5EF4-FFF2-40B4-BE49-F238E27FC236}">
                <a16:creationId xmlns:a16="http://schemas.microsoft.com/office/drawing/2014/main" id="{173682E4-4281-45F1-91C7-3F4762EE9F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4700" y="933081"/>
            <a:ext cx="4978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400" dirty="0">
                <a:latin typeface="+mj-lt"/>
              </a:rPr>
              <a:t>conventional photography</a:t>
            </a:r>
          </a:p>
        </p:txBody>
      </p:sp>
      <p:sp>
        <p:nvSpPr>
          <p:cNvPr id="22" name="Text Box 38">
            <a:extLst>
              <a:ext uri="{FF2B5EF4-FFF2-40B4-BE49-F238E27FC236}">
                <a16:creationId xmlns:a16="http://schemas.microsoft.com/office/drawing/2014/main" id="{9D970235-EB48-4568-8D96-C528D92B5B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8038" y="863898"/>
            <a:ext cx="49355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400" dirty="0">
                <a:latin typeface="+mj-lt"/>
              </a:rPr>
              <a:t>flutter-shutter photography</a:t>
            </a:r>
          </a:p>
        </p:txBody>
      </p:sp>
    </p:spTree>
    <p:extLst>
      <p:ext uri="{BB962C8B-B14F-4D97-AF65-F5344CB8AC3E}">
        <p14:creationId xmlns:p14="http://schemas.microsoft.com/office/powerpoint/2010/main" val="4178853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261E1-9981-4440-AF8A-F2ADFAE05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CB37A9-C195-FE4C-BB85-899F05BA27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Optimizing flutter shutter to minimize camera blur">
            <a:extLst>
              <a:ext uri="{FF2B5EF4-FFF2-40B4-BE49-F238E27FC236}">
                <a16:creationId xmlns:a16="http://schemas.microsoft.com/office/drawing/2014/main" id="{82F7DBCE-8635-6B47-A111-7342AFB59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231900"/>
            <a:ext cx="10160000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37576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6DDAC27F-E96B-4307-97FA-1D31F58614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647"/>
          <a:stretch/>
        </p:blipFill>
        <p:spPr>
          <a:xfrm>
            <a:off x="0" y="63500"/>
            <a:ext cx="12192000" cy="6908799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3557B702-B886-4627-B426-C7AE16428649}"/>
              </a:ext>
            </a:extLst>
          </p:cNvPr>
          <p:cNvSpPr/>
          <p:nvPr/>
        </p:nvSpPr>
        <p:spPr>
          <a:xfrm>
            <a:off x="9855200" y="0"/>
            <a:ext cx="233680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89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2766219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Dealing with depth blur: coded aperture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657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2B808D7-A6E6-4463-ACDE-6A9C38C3C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1"/>
            <a:ext cx="12192000" cy="684803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3557B702-B886-4627-B426-C7AE16428649}"/>
              </a:ext>
            </a:extLst>
          </p:cNvPr>
          <p:cNvSpPr/>
          <p:nvPr/>
        </p:nvSpPr>
        <p:spPr>
          <a:xfrm>
            <a:off x="9855200" y="0"/>
            <a:ext cx="233680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1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Rectangle 2">
            <a:extLst>
              <a:ext uri="{FF2B5EF4-FFF2-40B4-BE49-F238E27FC236}">
                <a16:creationId xmlns:a16="http://schemas.microsoft.com/office/drawing/2014/main" id="{D960562D-047D-D54B-BB5C-8F10F0243B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143000"/>
            <a:ext cx="9144000" cy="5715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63" name="Rectangle 3">
            <a:extLst>
              <a:ext uri="{FF2B5EF4-FFF2-40B4-BE49-F238E27FC236}">
                <a16:creationId xmlns:a16="http://schemas.microsoft.com/office/drawing/2014/main" id="{7BD1C575-E86F-8A42-A802-114C284842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5791201"/>
            <a:ext cx="5334000" cy="1001713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64" name="Rectangle 4">
            <a:extLst>
              <a:ext uri="{FF2B5EF4-FFF2-40B4-BE49-F238E27FC236}">
                <a16:creationId xmlns:a16="http://schemas.microsoft.com/office/drawing/2014/main" id="{517EA75D-8B8E-5A46-9C4A-92BEA8042E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152400"/>
            <a:ext cx="7799388" cy="1143000"/>
          </a:xfrm>
        </p:spPr>
        <p:txBody>
          <a:bodyPr/>
          <a:lstStyle/>
          <a:p>
            <a:r>
              <a:rPr lang="en-US" altLang="en-US" sz="3600">
                <a:latin typeface="Verdana" panose="020B0604030504040204" pitchFamily="34" charset="0"/>
              </a:rPr>
              <a:t>Application: Aerial Imaging</a:t>
            </a:r>
          </a:p>
        </p:txBody>
      </p:sp>
      <p:pic>
        <p:nvPicPr>
          <p:cNvPr id="348165" name="Picture 5">
            <a:extLst>
              <a:ext uri="{FF2B5EF4-FFF2-40B4-BE49-F238E27FC236}">
                <a16:creationId xmlns:a16="http://schemas.microsoft.com/office/drawing/2014/main" id="{9B22E2FB-DFD7-6045-A0B3-368181852D6F}"/>
              </a:ext>
            </a:extLst>
          </p:cNvPr>
          <p:cNvPicPr>
            <a:picLocks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1" y="3962401"/>
            <a:ext cx="2170113" cy="2181225"/>
          </a:xfrm>
          <a:noFill/>
          <a:ln/>
        </p:spPr>
      </p:pic>
      <p:grpSp>
        <p:nvGrpSpPr>
          <p:cNvPr id="348166" name="Group 6">
            <a:extLst>
              <a:ext uri="{FF2B5EF4-FFF2-40B4-BE49-F238E27FC236}">
                <a16:creationId xmlns:a16="http://schemas.microsoft.com/office/drawing/2014/main" id="{CBDC5EB9-3160-BD4C-9BDE-FC3D8E499BA7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1524000"/>
            <a:ext cx="3810000" cy="2216150"/>
            <a:chOff x="288" y="1296"/>
            <a:chExt cx="4704" cy="2736"/>
          </a:xfrm>
        </p:grpSpPr>
        <p:sp>
          <p:nvSpPr>
            <p:cNvPr id="348167" name="AutoShape 7">
              <a:extLst>
                <a:ext uri="{FF2B5EF4-FFF2-40B4-BE49-F238E27FC236}">
                  <a16:creationId xmlns:a16="http://schemas.microsoft.com/office/drawing/2014/main" id="{8AD5BC61-8154-AE46-A22F-C48CA474D7E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288" y="2784"/>
              <a:ext cx="4704" cy="1248"/>
            </a:xfrm>
            <a:custGeom>
              <a:avLst/>
              <a:gdLst>
                <a:gd name="G0" fmla="+- 5276 0 0"/>
                <a:gd name="G1" fmla="+- 21600 0 5276"/>
                <a:gd name="G2" fmla="*/ 5276 1 2"/>
                <a:gd name="G3" fmla="+- 21600 0 G2"/>
                <a:gd name="G4" fmla="+/ 5276 21600 2"/>
                <a:gd name="G5" fmla="+/ G1 0 2"/>
                <a:gd name="G6" fmla="*/ 21600 21600 5276"/>
                <a:gd name="G7" fmla="*/ G6 1 2"/>
                <a:gd name="G8" fmla="+- 21600 0 G7"/>
                <a:gd name="G9" fmla="*/ 21600 1 2"/>
                <a:gd name="G10" fmla="+- 5276 0 G9"/>
                <a:gd name="G11" fmla="?: G10 G8 0"/>
                <a:gd name="G12" fmla="?: G10 G7 21600"/>
                <a:gd name="T0" fmla="*/ 18962 w 21600"/>
                <a:gd name="T1" fmla="*/ 10800 h 21600"/>
                <a:gd name="T2" fmla="*/ 10800 w 21600"/>
                <a:gd name="T3" fmla="*/ 21600 h 21600"/>
                <a:gd name="T4" fmla="*/ 2638 w 21600"/>
                <a:gd name="T5" fmla="*/ 10800 h 21600"/>
                <a:gd name="T6" fmla="*/ 10800 w 21600"/>
                <a:gd name="T7" fmla="*/ 0 h 21600"/>
                <a:gd name="T8" fmla="*/ 4438 w 21600"/>
                <a:gd name="T9" fmla="*/ 4438 h 21600"/>
                <a:gd name="T10" fmla="*/ 17162 w 21600"/>
                <a:gd name="T11" fmla="*/ 1716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276" y="21600"/>
                  </a:lnTo>
                  <a:lnTo>
                    <a:pt x="163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3399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48168" name="Group 8">
              <a:extLst>
                <a:ext uri="{FF2B5EF4-FFF2-40B4-BE49-F238E27FC236}">
                  <a16:creationId xmlns:a16="http://schemas.microsoft.com/office/drawing/2014/main" id="{57B8D753-C67E-0144-AE07-FAE7009B4A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0" y="1536"/>
              <a:ext cx="1151" cy="381"/>
              <a:chOff x="2262" y="1344"/>
              <a:chExt cx="1151" cy="381"/>
            </a:xfrm>
          </p:grpSpPr>
          <p:sp>
            <p:nvSpPr>
              <p:cNvPr id="348169" name="Freeform 9">
                <a:extLst>
                  <a:ext uri="{FF2B5EF4-FFF2-40B4-BE49-F238E27FC236}">
                    <a16:creationId xmlns:a16="http://schemas.microsoft.com/office/drawing/2014/main" id="{FC1CE5A9-0391-A24B-87E8-BEC660E87B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1" y="1344"/>
                <a:ext cx="352" cy="113"/>
              </a:xfrm>
              <a:custGeom>
                <a:avLst/>
                <a:gdLst>
                  <a:gd name="T0" fmla="*/ 0 w 705"/>
                  <a:gd name="T1" fmla="*/ 219 h 226"/>
                  <a:gd name="T2" fmla="*/ 119 w 705"/>
                  <a:gd name="T3" fmla="*/ 226 h 226"/>
                  <a:gd name="T4" fmla="*/ 364 w 705"/>
                  <a:gd name="T5" fmla="*/ 55 h 226"/>
                  <a:gd name="T6" fmla="*/ 705 w 705"/>
                  <a:gd name="T7" fmla="*/ 33 h 226"/>
                  <a:gd name="T8" fmla="*/ 353 w 705"/>
                  <a:gd name="T9" fmla="*/ 0 h 226"/>
                  <a:gd name="T10" fmla="*/ 0 w 705"/>
                  <a:gd name="T11" fmla="*/ 219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05" h="226">
                    <a:moveTo>
                      <a:pt x="0" y="219"/>
                    </a:moveTo>
                    <a:lnTo>
                      <a:pt x="119" y="226"/>
                    </a:lnTo>
                    <a:lnTo>
                      <a:pt x="364" y="55"/>
                    </a:lnTo>
                    <a:lnTo>
                      <a:pt x="705" y="33"/>
                    </a:lnTo>
                    <a:lnTo>
                      <a:pt x="353" y="0"/>
                    </a:lnTo>
                    <a:lnTo>
                      <a:pt x="0" y="219"/>
                    </a:lnTo>
                    <a:close/>
                  </a:path>
                </a:pathLst>
              </a:custGeom>
              <a:solidFill>
                <a:schemeClr val="hlink"/>
              </a:solidFill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170" name="Freeform 10">
                <a:extLst>
                  <a:ext uri="{FF2B5EF4-FFF2-40B4-BE49-F238E27FC236}">
                    <a16:creationId xmlns:a16="http://schemas.microsoft.com/office/drawing/2014/main" id="{4788E4A2-103E-4541-B302-E1806C33E6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6" y="1375"/>
                <a:ext cx="182" cy="51"/>
              </a:xfrm>
              <a:custGeom>
                <a:avLst/>
                <a:gdLst>
                  <a:gd name="T0" fmla="*/ 55 w 364"/>
                  <a:gd name="T1" fmla="*/ 34 h 103"/>
                  <a:gd name="T2" fmla="*/ 0 w 364"/>
                  <a:gd name="T3" fmla="*/ 103 h 103"/>
                  <a:gd name="T4" fmla="*/ 364 w 364"/>
                  <a:gd name="T5" fmla="*/ 0 h 103"/>
                  <a:gd name="T6" fmla="*/ 55 w 364"/>
                  <a:gd name="T7" fmla="*/ 34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4" h="103">
                    <a:moveTo>
                      <a:pt x="55" y="34"/>
                    </a:moveTo>
                    <a:lnTo>
                      <a:pt x="0" y="103"/>
                    </a:lnTo>
                    <a:lnTo>
                      <a:pt x="364" y="0"/>
                    </a:lnTo>
                    <a:lnTo>
                      <a:pt x="55" y="34"/>
                    </a:lnTo>
                    <a:close/>
                  </a:path>
                </a:pathLst>
              </a:custGeom>
              <a:solidFill>
                <a:schemeClr val="hlink"/>
              </a:solidFill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171" name="Freeform 11">
                <a:extLst>
                  <a:ext uri="{FF2B5EF4-FFF2-40B4-BE49-F238E27FC236}">
                    <a16:creationId xmlns:a16="http://schemas.microsoft.com/office/drawing/2014/main" id="{F9B3FF4D-79D1-244A-9CAE-5B71FDD7AB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3" y="1396"/>
                <a:ext cx="103" cy="165"/>
              </a:xfrm>
              <a:custGeom>
                <a:avLst/>
                <a:gdLst>
                  <a:gd name="T0" fmla="*/ 207 w 207"/>
                  <a:gd name="T1" fmla="*/ 0 h 330"/>
                  <a:gd name="T2" fmla="*/ 0 w 207"/>
                  <a:gd name="T3" fmla="*/ 330 h 330"/>
                  <a:gd name="T4" fmla="*/ 121 w 207"/>
                  <a:gd name="T5" fmla="*/ 15 h 330"/>
                  <a:gd name="T6" fmla="*/ 207 w 207"/>
                  <a:gd name="T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7" h="330">
                    <a:moveTo>
                      <a:pt x="207" y="0"/>
                    </a:moveTo>
                    <a:lnTo>
                      <a:pt x="0" y="330"/>
                    </a:lnTo>
                    <a:lnTo>
                      <a:pt x="121" y="15"/>
                    </a:lnTo>
                    <a:lnTo>
                      <a:pt x="207" y="0"/>
                    </a:lnTo>
                    <a:close/>
                  </a:path>
                </a:pathLst>
              </a:custGeom>
              <a:solidFill>
                <a:schemeClr val="hlink"/>
              </a:solidFill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172" name="Freeform 12">
                <a:extLst>
                  <a:ext uri="{FF2B5EF4-FFF2-40B4-BE49-F238E27FC236}">
                    <a16:creationId xmlns:a16="http://schemas.microsoft.com/office/drawing/2014/main" id="{CEDEA84C-5D21-814F-BFC2-95B11BFC1A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2" y="1477"/>
                <a:ext cx="258" cy="66"/>
              </a:xfrm>
              <a:custGeom>
                <a:avLst/>
                <a:gdLst>
                  <a:gd name="T0" fmla="*/ 516 w 517"/>
                  <a:gd name="T1" fmla="*/ 71 h 131"/>
                  <a:gd name="T2" fmla="*/ 505 w 517"/>
                  <a:gd name="T3" fmla="*/ 56 h 131"/>
                  <a:gd name="T4" fmla="*/ 486 w 517"/>
                  <a:gd name="T5" fmla="*/ 41 h 131"/>
                  <a:gd name="T6" fmla="*/ 457 w 517"/>
                  <a:gd name="T7" fmla="*/ 29 h 131"/>
                  <a:gd name="T8" fmla="*/ 422 w 517"/>
                  <a:gd name="T9" fmla="*/ 18 h 131"/>
                  <a:gd name="T10" fmla="*/ 381 w 517"/>
                  <a:gd name="T11" fmla="*/ 9 h 131"/>
                  <a:gd name="T12" fmla="*/ 334 w 517"/>
                  <a:gd name="T13" fmla="*/ 3 h 131"/>
                  <a:gd name="T14" fmla="*/ 283 w 517"/>
                  <a:gd name="T15" fmla="*/ 0 h 131"/>
                  <a:gd name="T16" fmla="*/ 232 w 517"/>
                  <a:gd name="T17" fmla="*/ 0 h 131"/>
                  <a:gd name="T18" fmla="*/ 187 w 517"/>
                  <a:gd name="T19" fmla="*/ 2 h 131"/>
                  <a:gd name="T20" fmla="*/ 145 w 517"/>
                  <a:gd name="T21" fmla="*/ 8 h 131"/>
                  <a:gd name="T22" fmla="*/ 106 w 517"/>
                  <a:gd name="T23" fmla="*/ 14 h 131"/>
                  <a:gd name="T24" fmla="*/ 72 w 517"/>
                  <a:gd name="T25" fmla="*/ 23 h 131"/>
                  <a:gd name="T26" fmla="*/ 43 w 517"/>
                  <a:gd name="T27" fmla="*/ 33 h 131"/>
                  <a:gd name="T28" fmla="*/ 20 w 517"/>
                  <a:gd name="T29" fmla="*/ 45 h 131"/>
                  <a:gd name="T30" fmla="*/ 4 w 517"/>
                  <a:gd name="T31" fmla="*/ 57 h 131"/>
                  <a:gd name="T32" fmla="*/ 9 w 517"/>
                  <a:gd name="T33" fmla="*/ 61 h 131"/>
                  <a:gd name="T34" fmla="*/ 30 w 517"/>
                  <a:gd name="T35" fmla="*/ 55 h 131"/>
                  <a:gd name="T36" fmla="*/ 52 w 517"/>
                  <a:gd name="T37" fmla="*/ 51 h 131"/>
                  <a:gd name="T38" fmla="*/ 75 w 517"/>
                  <a:gd name="T39" fmla="*/ 46 h 131"/>
                  <a:gd name="T40" fmla="*/ 100 w 517"/>
                  <a:gd name="T41" fmla="*/ 43 h 131"/>
                  <a:gd name="T42" fmla="*/ 126 w 517"/>
                  <a:gd name="T43" fmla="*/ 40 h 131"/>
                  <a:gd name="T44" fmla="*/ 154 w 517"/>
                  <a:gd name="T45" fmla="*/ 38 h 131"/>
                  <a:gd name="T46" fmla="*/ 183 w 517"/>
                  <a:gd name="T47" fmla="*/ 37 h 131"/>
                  <a:gd name="T48" fmla="*/ 224 w 517"/>
                  <a:gd name="T49" fmla="*/ 37 h 131"/>
                  <a:gd name="T50" fmla="*/ 275 w 517"/>
                  <a:gd name="T51" fmla="*/ 40 h 131"/>
                  <a:gd name="T52" fmla="*/ 322 w 517"/>
                  <a:gd name="T53" fmla="*/ 47 h 131"/>
                  <a:gd name="T54" fmla="*/ 364 w 517"/>
                  <a:gd name="T55" fmla="*/ 55 h 131"/>
                  <a:gd name="T56" fmla="*/ 398 w 517"/>
                  <a:gd name="T57" fmla="*/ 67 h 131"/>
                  <a:gd name="T58" fmla="*/ 427 w 517"/>
                  <a:gd name="T59" fmla="*/ 79 h 131"/>
                  <a:gd name="T60" fmla="*/ 447 w 517"/>
                  <a:gd name="T61" fmla="*/ 93 h 131"/>
                  <a:gd name="T62" fmla="*/ 457 w 517"/>
                  <a:gd name="T63" fmla="*/ 109 h 131"/>
                  <a:gd name="T64" fmla="*/ 458 w 517"/>
                  <a:gd name="T65" fmla="*/ 121 h 131"/>
                  <a:gd name="T66" fmla="*/ 455 w 517"/>
                  <a:gd name="T67" fmla="*/ 128 h 131"/>
                  <a:gd name="T68" fmla="*/ 467 w 517"/>
                  <a:gd name="T69" fmla="*/ 125 h 131"/>
                  <a:gd name="T70" fmla="*/ 490 w 517"/>
                  <a:gd name="T71" fmla="*/ 114 h 131"/>
                  <a:gd name="T72" fmla="*/ 508 w 517"/>
                  <a:gd name="T73" fmla="*/ 101 h 131"/>
                  <a:gd name="T74" fmla="*/ 516 w 517"/>
                  <a:gd name="T75" fmla="*/ 86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17" h="131">
                    <a:moveTo>
                      <a:pt x="517" y="79"/>
                    </a:moveTo>
                    <a:lnTo>
                      <a:pt x="516" y="71"/>
                    </a:lnTo>
                    <a:lnTo>
                      <a:pt x="511" y="63"/>
                    </a:lnTo>
                    <a:lnTo>
                      <a:pt x="505" y="56"/>
                    </a:lnTo>
                    <a:lnTo>
                      <a:pt x="496" y="48"/>
                    </a:lnTo>
                    <a:lnTo>
                      <a:pt x="486" y="41"/>
                    </a:lnTo>
                    <a:lnTo>
                      <a:pt x="472" y="34"/>
                    </a:lnTo>
                    <a:lnTo>
                      <a:pt x="457" y="29"/>
                    </a:lnTo>
                    <a:lnTo>
                      <a:pt x="441" y="23"/>
                    </a:lnTo>
                    <a:lnTo>
                      <a:pt x="422" y="18"/>
                    </a:lnTo>
                    <a:lnTo>
                      <a:pt x="402" y="14"/>
                    </a:lnTo>
                    <a:lnTo>
                      <a:pt x="381" y="9"/>
                    </a:lnTo>
                    <a:lnTo>
                      <a:pt x="358" y="6"/>
                    </a:lnTo>
                    <a:lnTo>
                      <a:pt x="334" y="3"/>
                    </a:lnTo>
                    <a:lnTo>
                      <a:pt x="310" y="1"/>
                    </a:lnTo>
                    <a:lnTo>
                      <a:pt x="283" y="0"/>
                    </a:lnTo>
                    <a:lnTo>
                      <a:pt x="257" y="0"/>
                    </a:lnTo>
                    <a:lnTo>
                      <a:pt x="232" y="0"/>
                    </a:lnTo>
                    <a:lnTo>
                      <a:pt x="209" y="1"/>
                    </a:lnTo>
                    <a:lnTo>
                      <a:pt x="187" y="2"/>
                    </a:lnTo>
                    <a:lnTo>
                      <a:pt x="166" y="5"/>
                    </a:lnTo>
                    <a:lnTo>
                      <a:pt x="145" y="8"/>
                    </a:lnTo>
                    <a:lnTo>
                      <a:pt x="125" y="10"/>
                    </a:lnTo>
                    <a:lnTo>
                      <a:pt x="106" y="14"/>
                    </a:lnTo>
                    <a:lnTo>
                      <a:pt x="88" y="18"/>
                    </a:lnTo>
                    <a:lnTo>
                      <a:pt x="72" y="23"/>
                    </a:lnTo>
                    <a:lnTo>
                      <a:pt x="57" y="28"/>
                    </a:lnTo>
                    <a:lnTo>
                      <a:pt x="43" y="33"/>
                    </a:lnTo>
                    <a:lnTo>
                      <a:pt x="31" y="39"/>
                    </a:lnTo>
                    <a:lnTo>
                      <a:pt x="20" y="45"/>
                    </a:lnTo>
                    <a:lnTo>
                      <a:pt x="11" y="51"/>
                    </a:lnTo>
                    <a:lnTo>
                      <a:pt x="4" y="57"/>
                    </a:lnTo>
                    <a:lnTo>
                      <a:pt x="0" y="64"/>
                    </a:lnTo>
                    <a:lnTo>
                      <a:pt x="9" y="61"/>
                    </a:lnTo>
                    <a:lnTo>
                      <a:pt x="19" y="59"/>
                    </a:lnTo>
                    <a:lnTo>
                      <a:pt x="30" y="55"/>
                    </a:lnTo>
                    <a:lnTo>
                      <a:pt x="40" y="53"/>
                    </a:lnTo>
                    <a:lnTo>
                      <a:pt x="52" y="51"/>
                    </a:lnTo>
                    <a:lnTo>
                      <a:pt x="63" y="48"/>
                    </a:lnTo>
                    <a:lnTo>
                      <a:pt x="75" y="46"/>
                    </a:lnTo>
                    <a:lnTo>
                      <a:pt x="87" y="44"/>
                    </a:lnTo>
                    <a:lnTo>
                      <a:pt x="100" y="43"/>
                    </a:lnTo>
                    <a:lnTo>
                      <a:pt x="113" y="41"/>
                    </a:lnTo>
                    <a:lnTo>
                      <a:pt x="126" y="40"/>
                    </a:lnTo>
                    <a:lnTo>
                      <a:pt x="140" y="39"/>
                    </a:lnTo>
                    <a:lnTo>
                      <a:pt x="154" y="38"/>
                    </a:lnTo>
                    <a:lnTo>
                      <a:pt x="169" y="37"/>
                    </a:lnTo>
                    <a:lnTo>
                      <a:pt x="183" y="37"/>
                    </a:lnTo>
                    <a:lnTo>
                      <a:pt x="198" y="37"/>
                    </a:lnTo>
                    <a:lnTo>
                      <a:pt x="224" y="37"/>
                    </a:lnTo>
                    <a:lnTo>
                      <a:pt x="251" y="38"/>
                    </a:lnTo>
                    <a:lnTo>
                      <a:pt x="275" y="40"/>
                    </a:lnTo>
                    <a:lnTo>
                      <a:pt x="299" y="44"/>
                    </a:lnTo>
                    <a:lnTo>
                      <a:pt x="322" y="47"/>
                    </a:lnTo>
                    <a:lnTo>
                      <a:pt x="343" y="51"/>
                    </a:lnTo>
                    <a:lnTo>
                      <a:pt x="364" y="55"/>
                    </a:lnTo>
                    <a:lnTo>
                      <a:pt x="382" y="61"/>
                    </a:lnTo>
                    <a:lnTo>
                      <a:pt x="398" y="67"/>
                    </a:lnTo>
                    <a:lnTo>
                      <a:pt x="413" y="72"/>
                    </a:lnTo>
                    <a:lnTo>
                      <a:pt x="427" y="79"/>
                    </a:lnTo>
                    <a:lnTo>
                      <a:pt x="437" y="86"/>
                    </a:lnTo>
                    <a:lnTo>
                      <a:pt x="447" y="93"/>
                    </a:lnTo>
                    <a:lnTo>
                      <a:pt x="452" y="101"/>
                    </a:lnTo>
                    <a:lnTo>
                      <a:pt x="457" y="109"/>
                    </a:lnTo>
                    <a:lnTo>
                      <a:pt x="458" y="117"/>
                    </a:lnTo>
                    <a:lnTo>
                      <a:pt x="458" y="121"/>
                    </a:lnTo>
                    <a:lnTo>
                      <a:pt x="457" y="124"/>
                    </a:lnTo>
                    <a:lnTo>
                      <a:pt x="455" y="128"/>
                    </a:lnTo>
                    <a:lnTo>
                      <a:pt x="454" y="131"/>
                    </a:lnTo>
                    <a:lnTo>
                      <a:pt x="467" y="125"/>
                    </a:lnTo>
                    <a:lnTo>
                      <a:pt x="480" y="120"/>
                    </a:lnTo>
                    <a:lnTo>
                      <a:pt x="490" y="114"/>
                    </a:lnTo>
                    <a:lnTo>
                      <a:pt x="500" y="107"/>
                    </a:lnTo>
                    <a:lnTo>
                      <a:pt x="508" y="101"/>
                    </a:lnTo>
                    <a:lnTo>
                      <a:pt x="512" y="94"/>
                    </a:lnTo>
                    <a:lnTo>
                      <a:pt x="516" y="86"/>
                    </a:lnTo>
                    <a:lnTo>
                      <a:pt x="517" y="79"/>
                    </a:lnTo>
                    <a:close/>
                  </a:path>
                </a:pathLst>
              </a:custGeom>
              <a:solidFill>
                <a:schemeClr val="hlink"/>
              </a:solidFill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173" name="Freeform 13">
                <a:extLst>
                  <a:ext uri="{FF2B5EF4-FFF2-40B4-BE49-F238E27FC236}">
                    <a16:creationId xmlns:a16="http://schemas.microsoft.com/office/drawing/2014/main" id="{919F9A77-7AE1-204C-A5DD-F5AD3D88B6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9" y="1513"/>
                <a:ext cx="416" cy="79"/>
              </a:xfrm>
              <a:custGeom>
                <a:avLst/>
                <a:gdLst>
                  <a:gd name="T0" fmla="*/ 131 w 830"/>
                  <a:gd name="T1" fmla="*/ 159 h 159"/>
                  <a:gd name="T2" fmla="*/ 537 w 830"/>
                  <a:gd name="T3" fmla="*/ 53 h 159"/>
                  <a:gd name="T4" fmla="*/ 830 w 830"/>
                  <a:gd name="T5" fmla="*/ 20 h 159"/>
                  <a:gd name="T6" fmla="*/ 522 w 830"/>
                  <a:gd name="T7" fmla="*/ 0 h 159"/>
                  <a:gd name="T8" fmla="*/ 0 w 830"/>
                  <a:gd name="T9" fmla="*/ 158 h 159"/>
                  <a:gd name="T10" fmla="*/ 131 w 830"/>
                  <a:gd name="T11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0" h="159">
                    <a:moveTo>
                      <a:pt x="131" y="159"/>
                    </a:moveTo>
                    <a:lnTo>
                      <a:pt x="537" y="53"/>
                    </a:lnTo>
                    <a:lnTo>
                      <a:pt x="830" y="20"/>
                    </a:lnTo>
                    <a:lnTo>
                      <a:pt x="522" y="0"/>
                    </a:lnTo>
                    <a:lnTo>
                      <a:pt x="0" y="158"/>
                    </a:lnTo>
                    <a:lnTo>
                      <a:pt x="131" y="159"/>
                    </a:lnTo>
                    <a:close/>
                  </a:path>
                </a:pathLst>
              </a:custGeom>
              <a:solidFill>
                <a:schemeClr val="hlink"/>
              </a:solidFill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174" name="Freeform 14">
                <a:extLst>
                  <a:ext uri="{FF2B5EF4-FFF2-40B4-BE49-F238E27FC236}">
                    <a16:creationId xmlns:a16="http://schemas.microsoft.com/office/drawing/2014/main" id="{044AC9A8-D97B-194B-9573-9E6D07EBE2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2" y="1485"/>
                <a:ext cx="32" cy="32"/>
              </a:xfrm>
              <a:custGeom>
                <a:avLst/>
                <a:gdLst>
                  <a:gd name="T0" fmla="*/ 31 w 64"/>
                  <a:gd name="T1" fmla="*/ 63 h 63"/>
                  <a:gd name="T2" fmla="*/ 44 w 64"/>
                  <a:gd name="T3" fmla="*/ 61 h 63"/>
                  <a:gd name="T4" fmla="*/ 54 w 64"/>
                  <a:gd name="T5" fmla="*/ 54 h 63"/>
                  <a:gd name="T6" fmla="*/ 61 w 64"/>
                  <a:gd name="T7" fmla="*/ 45 h 63"/>
                  <a:gd name="T8" fmla="*/ 64 w 64"/>
                  <a:gd name="T9" fmla="*/ 32 h 63"/>
                  <a:gd name="T10" fmla="*/ 61 w 64"/>
                  <a:gd name="T11" fmla="*/ 19 h 63"/>
                  <a:gd name="T12" fmla="*/ 54 w 64"/>
                  <a:gd name="T13" fmla="*/ 9 h 63"/>
                  <a:gd name="T14" fmla="*/ 44 w 64"/>
                  <a:gd name="T15" fmla="*/ 2 h 63"/>
                  <a:gd name="T16" fmla="*/ 31 w 64"/>
                  <a:gd name="T17" fmla="*/ 0 h 63"/>
                  <a:gd name="T18" fmla="*/ 19 w 64"/>
                  <a:gd name="T19" fmla="*/ 2 h 63"/>
                  <a:gd name="T20" fmla="*/ 9 w 64"/>
                  <a:gd name="T21" fmla="*/ 9 h 63"/>
                  <a:gd name="T22" fmla="*/ 3 w 64"/>
                  <a:gd name="T23" fmla="*/ 19 h 63"/>
                  <a:gd name="T24" fmla="*/ 0 w 64"/>
                  <a:gd name="T25" fmla="*/ 32 h 63"/>
                  <a:gd name="T26" fmla="*/ 3 w 64"/>
                  <a:gd name="T27" fmla="*/ 45 h 63"/>
                  <a:gd name="T28" fmla="*/ 9 w 64"/>
                  <a:gd name="T29" fmla="*/ 54 h 63"/>
                  <a:gd name="T30" fmla="*/ 19 w 64"/>
                  <a:gd name="T31" fmla="*/ 61 h 63"/>
                  <a:gd name="T32" fmla="*/ 31 w 64"/>
                  <a:gd name="T33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63">
                    <a:moveTo>
                      <a:pt x="31" y="63"/>
                    </a:moveTo>
                    <a:lnTo>
                      <a:pt x="44" y="61"/>
                    </a:lnTo>
                    <a:lnTo>
                      <a:pt x="54" y="54"/>
                    </a:lnTo>
                    <a:lnTo>
                      <a:pt x="61" y="45"/>
                    </a:lnTo>
                    <a:lnTo>
                      <a:pt x="64" y="32"/>
                    </a:lnTo>
                    <a:lnTo>
                      <a:pt x="61" y="19"/>
                    </a:lnTo>
                    <a:lnTo>
                      <a:pt x="54" y="9"/>
                    </a:lnTo>
                    <a:lnTo>
                      <a:pt x="44" y="2"/>
                    </a:lnTo>
                    <a:lnTo>
                      <a:pt x="31" y="0"/>
                    </a:lnTo>
                    <a:lnTo>
                      <a:pt x="19" y="2"/>
                    </a:lnTo>
                    <a:lnTo>
                      <a:pt x="9" y="9"/>
                    </a:lnTo>
                    <a:lnTo>
                      <a:pt x="3" y="19"/>
                    </a:lnTo>
                    <a:lnTo>
                      <a:pt x="0" y="32"/>
                    </a:lnTo>
                    <a:lnTo>
                      <a:pt x="3" y="45"/>
                    </a:lnTo>
                    <a:lnTo>
                      <a:pt x="9" y="54"/>
                    </a:lnTo>
                    <a:lnTo>
                      <a:pt x="19" y="61"/>
                    </a:lnTo>
                    <a:lnTo>
                      <a:pt x="31" y="63"/>
                    </a:lnTo>
                    <a:close/>
                  </a:path>
                </a:pathLst>
              </a:custGeom>
              <a:solidFill>
                <a:schemeClr val="hlink"/>
              </a:solidFill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175" name="Freeform 15">
                <a:extLst>
                  <a:ext uri="{FF2B5EF4-FFF2-40B4-BE49-F238E27FC236}">
                    <a16:creationId xmlns:a16="http://schemas.microsoft.com/office/drawing/2014/main" id="{E780D8A4-4F60-AF4A-BBD4-4CE5D2FD53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9" y="1486"/>
                <a:ext cx="31" cy="31"/>
              </a:xfrm>
              <a:custGeom>
                <a:avLst/>
                <a:gdLst>
                  <a:gd name="T0" fmla="*/ 32 w 62"/>
                  <a:gd name="T1" fmla="*/ 63 h 63"/>
                  <a:gd name="T2" fmla="*/ 43 w 62"/>
                  <a:gd name="T3" fmla="*/ 61 h 63"/>
                  <a:gd name="T4" fmla="*/ 53 w 62"/>
                  <a:gd name="T5" fmla="*/ 54 h 63"/>
                  <a:gd name="T6" fmla="*/ 59 w 62"/>
                  <a:gd name="T7" fmla="*/ 44 h 63"/>
                  <a:gd name="T8" fmla="*/ 62 w 62"/>
                  <a:gd name="T9" fmla="*/ 31 h 63"/>
                  <a:gd name="T10" fmla="*/ 59 w 62"/>
                  <a:gd name="T11" fmla="*/ 18 h 63"/>
                  <a:gd name="T12" fmla="*/ 53 w 62"/>
                  <a:gd name="T13" fmla="*/ 9 h 63"/>
                  <a:gd name="T14" fmla="*/ 43 w 62"/>
                  <a:gd name="T15" fmla="*/ 2 h 63"/>
                  <a:gd name="T16" fmla="*/ 32 w 62"/>
                  <a:gd name="T17" fmla="*/ 0 h 63"/>
                  <a:gd name="T18" fmla="*/ 19 w 62"/>
                  <a:gd name="T19" fmla="*/ 2 h 63"/>
                  <a:gd name="T20" fmla="*/ 9 w 62"/>
                  <a:gd name="T21" fmla="*/ 9 h 63"/>
                  <a:gd name="T22" fmla="*/ 2 w 62"/>
                  <a:gd name="T23" fmla="*/ 18 h 63"/>
                  <a:gd name="T24" fmla="*/ 0 w 62"/>
                  <a:gd name="T25" fmla="*/ 31 h 63"/>
                  <a:gd name="T26" fmla="*/ 2 w 62"/>
                  <a:gd name="T27" fmla="*/ 44 h 63"/>
                  <a:gd name="T28" fmla="*/ 9 w 62"/>
                  <a:gd name="T29" fmla="*/ 54 h 63"/>
                  <a:gd name="T30" fmla="*/ 19 w 62"/>
                  <a:gd name="T31" fmla="*/ 61 h 63"/>
                  <a:gd name="T32" fmla="*/ 32 w 62"/>
                  <a:gd name="T33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" h="63">
                    <a:moveTo>
                      <a:pt x="32" y="63"/>
                    </a:moveTo>
                    <a:lnTo>
                      <a:pt x="43" y="61"/>
                    </a:lnTo>
                    <a:lnTo>
                      <a:pt x="53" y="54"/>
                    </a:lnTo>
                    <a:lnTo>
                      <a:pt x="59" y="44"/>
                    </a:lnTo>
                    <a:lnTo>
                      <a:pt x="62" y="31"/>
                    </a:lnTo>
                    <a:lnTo>
                      <a:pt x="59" y="18"/>
                    </a:lnTo>
                    <a:lnTo>
                      <a:pt x="53" y="9"/>
                    </a:lnTo>
                    <a:lnTo>
                      <a:pt x="43" y="2"/>
                    </a:lnTo>
                    <a:lnTo>
                      <a:pt x="32" y="0"/>
                    </a:lnTo>
                    <a:lnTo>
                      <a:pt x="19" y="2"/>
                    </a:lnTo>
                    <a:lnTo>
                      <a:pt x="9" y="9"/>
                    </a:lnTo>
                    <a:lnTo>
                      <a:pt x="2" y="18"/>
                    </a:lnTo>
                    <a:lnTo>
                      <a:pt x="0" y="31"/>
                    </a:lnTo>
                    <a:lnTo>
                      <a:pt x="2" y="44"/>
                    </a:lnTo>
                    <a:lnTo>
                      <a:pt x="9" y="54"/>
                    </a:lnTo>
                    <a:lnTo>
                      <a:pt x="19" y="61"/>
                    </a:lnTo>
                    <a:lnTo>
                      <a:pt x="32" y="63"/>
                    </a:lnTo>
                    <a:close/>
                  </a:path>
                </a:pathLst>
              </a:custGeom>
              <a:solidFill>
                <a:schemeClr val="hlink"/>
              </a:solidFill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176" name="Freeform 16">
                <a:extLst>
                  <a:ext uri="{FF2B5EF4-FFF2-40B4-BE49-F238E27FC236}">
                    <a16:creationId xmlns:a16="http://schemas.microsoft.com/office/drawing/2014/main" id="{EA8BF449-E0A7-2B48-AF9A-B6CF4CD9FC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6" y="1486"/>
                <a:ext cx="32" cy="31"/>
              </a:xfrm>
              <a:custGeom>
                <a:avLst/>
                <a:gdLst>
                  <a:gd name="T0" fmla="*/ 31 w 63"/>
                  <a:gd name="T1" fmla="*/ 63 h 63"/>
                  <a:gd name="T2" fmla="*/ 44 w 63"/>
                  <a:gd name="T3" fmla="*/ 61 h 63"/>
                  <a:gd name="T4" fmla="*/ 54 w 63"/>
                  <a:gd name="T5" fmla="*/ 54 h 63"/>
                  <a:gd name="T6" fmla="*/ 61 w 63"/>
                  <a:gd name="T7" fmla="*/ 44 h 63"/>
                  <a:gd name="T8" fmla="*/ 63 w 63"/>
                  <a:gd name="T9" fmla="*/ 31 h 63"/>
                  <a:gd name="T10" fmla="*/ 61 w 63"/>
                  <a:gd name="T11" fmla="*/ 18 h 63"/>
                  <a:gd name="T12" fmla="*/ 54 w 63"/>
                  <a:gd name="T13" fmla="*/ 9 h 63"/>
                  <a:gd name="T14" fmla="*/ 44 w 63"/>
                  <a:gd name="T15" fmla="*/ 2 h 63"/>
                  <a:gd name="T16" fmla="*/ 31 w 63"/>
                  <a:gd name="T17" fmla="*/ 0 h 63"/>
                  <a:gd name="T18" fmla="*/ 18 w 63"/>
                  <a:gd name="T19" fmla="*/ 2 h 63"/>
                  <a:gd name="T20" fmla="*/ 9 w 63"/>
                  <a:gd name="T21" fmla="*/ 9 h 63"/>
                  <a:gd name="T22" fmla="*/ 2 w 63"/>
                  <a:gd name="T23" fmla="*/ 18 h 63"/>
                  <a:gd name="T24" fmla="*/ 0 w 63"/>
                  <a:gd name="T25" fmla="*/ 31 h 63"/>
                  <a:gd name="T26" fmla="*/ 2 w 63"/>
                  <a:gd name="T27" fmla="*/ 44 h 63"/>
                  <a:gd name="T28" fmla="*/ 9 w 63"/>
                  <a:gd name="T29" fmla="*/ 54 h 63"/>
                  <a:gd name="T30" fmla="*/ 18 w 63"/>
                  <a:gd name="T31" fmla="*/ 61 h 63"/>
                  <a:gd name="T32" fmla="*/ 31 w 63"/>
                  <a:gd name="T33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3" h="63">
                    <a:moveTo>
                      <a:pt x="31" y="63"/>
                    </a:moveTo>
                    <a:lnTo>
                      <a:pt x="44" y="61"/>
                    </a:lnTo>
                    <a:lnTo>
                      <a:pt x="54" y="54"/>
                    </a:lnTo>
                    <a:lnTo>
                      <a:pt x="61" y="44"/>
                    </a:lnTo>
                    <a:lnTo>
                      <a:pt x="63" y="31"/>
                    </a:lnTo>
                    <a:lnTo>
                      <a:pt x="61" y="18"/>
                    </a:lnTo>
                    <a:lnTo>
                      <a:pt x="54" y="9"/>
                    </a:lnTo>
                    <a:lnTo>
                      <a:pt x="44" y="2"/>
                    </a:lnTo>
                    <a:lnTo>
                      <a:pt x="31" y="0"/>
                    </a:lnTo>
                    <a:lnTo>
                      <a:pt x="18" y="2"/>
                    </a:lnTo>
                    <a:lnTo>
                      <a:pt x="9" y="9"/>
                    </a:lnTo>
                    <a:lnTo>
                      <a:pt x="2" y="18"/>
                    </a:lnTo>
                    <a:lnTo>
                      <a:pt x="0" y="31"/>
                    </a:lnTo>
                    <a:lnTo>
                      <a:pt x="2" y="44"/>
                    </a:lnTo>
                    <a:lnTo>
                      <a:pt x="9" y="54"/>
                    </a:lnTo>
                    <a:lnTo>
                      <a:pt x="18" y="61"/>
                    </a:lnTo>
                    <a:lnTo>
                      <a:pt x="31" y="63"/>
                    </a:lnTo>
                    <a:close/>
                  </a:path>
                </a:pathLst>
              </a:custGeom>
              <a:solidFill>
                <a:schemeClr val="hlink"/>
              </a:solidFill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177" name="Freeform 17">
                <a:extLst>
                  <a:ext uri="{FF2B5EF4-FFF2-40B4-BE49-F238E27FC236}">
                    <a16:creationId xmlns:a16="http://schemas.microsoft.com/office/drawing/2014/main" id="{0D4807A5-A973-9640-80D8-034F885C1D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4" y="1486"/>
                <a:ext cx="31" cy="31"/>
              </a:xfrm>
              <a:custGeom>
                <a:avLst/>
                <a:gdLst>
                  <a:gd name="T0" fmla="*/ 31 w 64"/>
                  <a:gd name="T1" fmla="*/ 63 h 63"/>
                  <a:gd name="T2" fmla="*/ 44 w 64"/>
                  <a:gd name="T3" fmla="*/ 61 h 63"/>
                  <a:gd name="T4" fmla="*/ 54 w 64"/>
                  <a:gd name="T5" fmla="*/ 54 h 63"/>
                  <a:gd name="T6" fmla="*/ 61 w 64"/>
                  <a:gd name="T7" fmla="*/ 45 h 63"/>
                  <a:gd name="T8" fmla="*/ 64 w 64"/>
                  <a:gd name="T9" fmla="*/ 32 h 63"/>
                  <a:gd name="T10" fmla="*/ 61 w 64"/>
                  <a:gd name="T11" fmla="*/ 20 h 63"/>
                  <a:gd name="T12" fmla="*/ 54 w 64"/>
                  <a:gd name="T13" fmla="*/ 9 h 63"/>
                  <a:gd name="T14" fmla="*/ 45 w 64"/>
                  <a:gd name="T15" fmla="*/ 2 h 63"/>
                  <a:gd name="T16" fmla="*/ 33 w 64"/>
                  <a:gd name="T17" fmla="*/ 0 h 63"/>
                  <a:gd name="T18" fmla="*/ 20 w 64"/>
                  <a:gd name="T19" fmla="*/ 2 h 63"/>
                  <a:gd name="T20" fmla="*/ 9 w 64"/>
                  <a:gd name="T21" fmla="*/ 9 h 63"/>
                  <a:gd name="T22" fmla="*/ 3 w 64"/>
                  <a:gd name="T23" fmla="*/ 20 h 63"/>
                  <a:gd name="T24" fmla="*/ 0 w 64"/>
                  <a:gd name="T25" fmla="*/ 32 h 63"/>
                  <a:gd name="T26" fmla="*/ 3 w 64"/>
                  <a:gd name="T27" fmla="*/ 45 h 63"/>
                  <a:gd name="T28" fmla="*/ 9 w 64"/>
                  <a:gd name="T29" fmla="*/ 54 h 63"/>
                  <a:gd name="T30" fmla="*/ 19 w 64"/>
                  <a:gd name="T31" fmla="*/ 61 h 63"/>
                  <a:gd name="T32" fmla="*/ 31 w 64"/>
                  <a:gd name="T33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63">
                    <a:moveTo>
                      <a:pt x="31" y="63"/>
                    </a:moveTo>
                    <a:lnTo>
                      <a:pt x="44" y="61"/>
                    </a:lnTo>
                    <a:lnTo>
                      <a:pt x="54" y="54"/>
                    </a:lnTo>
                    <a:lnTo>
                      <a:pt x="61" y="45"/>
                    </a:lnTo>
                    <a:lnTo>
                      <a:pt x="64" y="32"/>
                    </a:lnTo>
                    <a:lnTo>
                      <a:pt x="61" y="20"/>
                    </a:lnTo>
                    <a:lnTo>
                      <a:pt x="54" y="9"/>
                    </a:lnTo>
                    <a:lnTo>
                      <a:pt x="45" y="2"/>
                    </a:lnTo>
                    <a:lnTo>
                      <a:pt x="33" y="0"/>
                    </a:lnTo>
                    <a:lnTo>
                      <a:pt x="20" y="2"/>
                    </a:lnTo>
                    <a:lnTo>
                      <a:pt x="9" y="9"/>
                    </a:lnTo>
                    <a:lnTo>
                      <a:pt x="3" y="20"/>
                    </a:lnTo>
                    <a:lnTo>
                      <a:pt x="0" y="32"/>
                    </a:lnTo>
                    <a:lnTo>
                      <a:pt x="3" y="45"/>
                    </a:lnTo>
                    <a:lnTo>
                      <a:pt x="9" y="54"/>
                    </a:lnTo>
                    <a:lnTo>
                      <a:pt x="19" y="61"/>
                    </a:lnTo>
                    <a:lnTo>
                      <a:pt x="31" y="63"/>
                    </a:lnTo>
                    <a:close/>
                  </a:path>
                </a:pathLst>
              </a:custGeom>
              <a:solidFill>
                <a:schemeClr val="hlink"/>
              </a:solidFill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178" name="Freeform 18">
                <a:extLst>
                  <a:ext uri="{FF2B5EF4-FFF2-40B4-BE49-F238E27FC236}">
                    <a16:creationId xmlns:a16="http://schemas.microsoft.com/office/drawing/2014/main" id="{65A4CBA6-779C-E347-B38D-BB37AF7CC1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" y="1486"/>
                <a:ext cx="31" cy="32"/>
              </a:xfrm>
              <a:custGeom>
                <a:avLst/>
                <a:gdLst>
                  <a:gd name="T0" fmla="*/ 32 w 63"/>
                  <a:gd name="T1" fmla="*/ 64 h 64"/>
                  <a:gd name="T2" fmla="*/ 45 w 63"/>
                  <a:gd name="T3" fmla="*/ 61 h 64"/>
                  <a:gd name="T4" fmla="*/ 54 w 63"/>
                  <a:gd name="T5" fmla="*/ 54 h 64"/>
                  <a:gd name="T6" fmla="*/ 61 w 63"/>
                  <a:gd name="T7" fmla="*/ 44 h 64"/>
                  <a:gd name="T8" fmla="*/ 63 w 63"/>
                  <a:gd name="T9" fmla="*/ 31 h 64"/>
                  <a:gd name="T10" fmla="*/ 61 w 63"/>
                  <a:gd name="T11" fmla="*/ 19 h 64"/>
                  <a:gd name="T12" fmla="*/ 54 w 63"/>
                  <a:gd name="T13" fmla="*/ 9 h 64"/>
                  <a:gd name="T14" fmla="*/ 45 w 63"/>
                  <a:gd name="T15" fmla="*/ 3 h 64"/>
                  <a:gd name="T16" fmla="*/ 32 w 63"/>
                  <a:gd name="T17" fmla="*/ 0 h 64"/>
                  <a:gd name="T18" fmla="*/ 19 w 63"/>
                  <a:gd name="T19" fmla="*/ 3 h 64"/>
                  <a:gd name="T20" fmla="*/ 9 w 63"/>
                  <a:gd name="T21" fmla="*/ 9 h 64"/>
                  <a:gd name="T22" fmla="*/ 2 w 63"/>
                  <a:gd name="T23" fmla="*/ 19 h 64"/>
                  <a:gd name="T24" fmla="*/ 0 w 63"/>
                  <a:gd name="T25" fmla="*/ 31 h 64"/>
                  <a:gd name="T26" fmla="*/ 2 w 63"/>
                  <a:gd name="T27" fmla="*/ 44 h 64"/>
                  <a:gd name="T28" fmla="*/ 9 w 63"/>
                  <a:gd name="T29" fmla="*/ 54 h 64"/>
                  <a:gd name="T30" fmla="*/ 19 w 63"/>
                  <a:gd name="T31" fmla="*/ 61 h 64"/>
                  <a:gd name="T32" fmla="*/ 32 w 63"/>
                  <a:gd name="T33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3" h="64">
                    <a:moveTo>
                      <a:pt x="32" y="64"/>
                    </a:moveTo>
                    <a:lnTo>
                      <a:pt x="45" y="61"/>
                    </a:lnTo>
                    <a:lnTo>
                      <a:pt x="54" y="54"/>
                    </a:lnTo>
                    <a:lnTo>
                      <a:pt x="61" y="44"/>
                    </a:lnTo>
                    <a:lnTo>
                      <a:pt x="63" y="31"/>
                    </a:lnTo>
                    <a:lnTo>
                      <a:pt x="61" y="19"/>
                    </a:lnTo>
                    <a:lnTo>
                      <a:pt x="54" y="9"/>
                    </a:lnTo>
                    <a:lnTo>
                      <a:pt x="45" y="3"/>
                    </a:lnTo>
                    <a:lnTo>
                      <a:pt x="32" y="0"/>
                    </a:lnTo>
                    <a:lnTo>
                      <a:pt x="19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1"/>
                    </a:lnTo>
                    <a:lnTo>
                      <a:pt x="2" y="44"/>
                    </a:lnTo>
                    <a:lnTo>
                      <a:pt x="9" y="54"/>
                    </a:lnTo>
                    <a:lnTo>
                      <a:pt x="19" y="61"/>
                    </a:lnTo>
                    <a:lnTo>
                      <a:pt x="32" y="64"/>
                    </a:lnTo>
                    <a:close/>
                  </a:path>
                </a:pathLst>
              </a:custGeom>
              <a:solidFill>
                <a:schemeClr val="hlink"/>
              </a:solidFill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179" name="Freeform 19">
                <a:extLst>
                  <a:ext uri="{FF2B5EF4-FFF2-40B4-BE49-F238E27FC236}">
                    <a16:creationId xmlns:a16="http://schemas.microsoft.com/office/drawing/2014/main" id="{3C58605F-7A01-EF4B-87A9-551550E3DB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7" y="1613"/>
                <a:ext cx="69" cy="107"/>
              </a:xfrm>
              <a:custGeom>
                <a:avLst/>
                <a:gdLst>
                  <a:gd name="T0" fmla="*/ 96 w 137"/>
                  <a:gd name="T1" fmla="*/ 171 h 214"/>
                  <a:gd name="T2" fmla="*/ 82 w 137"/>
                  <a:gd name="T3" fmla="*/ 168 h 214"/>
                  <a:gd name="T4" fmla="*/ 68 w 137"/>
                  <a:gd name="T5" fmla="*/ 161 h 214"/>
                  <a:gd name="T6" fmla="*/ 55 w 137"/>
                  <a:gd name="T7" fmla="*/ 150 h 214"/>
                  <a:gd name="T8" fmla="*/ 45 w 137"/>
                  <a:gd name="T9" fmla="*/ 136 h 214"/>
                  <a:gd name="T10" fmla="*/ 36 w 137"/>
                  <a:gd name="T11" fmla="*/ 119 h 214"/>
                  <a:gd name="T12" fmla="*/ 29 w 137"/>
                  <a:gd name="T13" fmla="*/ 99 h 214"/>
                  <a:gd name="T14" fmla="*/ 26 w 137"/>
                  <a:gd name="T15" fmla="*/ 76 h 214"/>
                  <a:gd name="T16" fmla="*/ 24 w 137"/>
                  <a:gd name="T17" fmla="*/ 53 h 214"/>
                  <a:gd name="T18" fmla="*/ 24 w 137"/>
                  <a:gd name="T19" fmla="*/ 39 h 214"/>
                  <a:gd name="T20" fmla="*/ 27 w 137"/>
                  <a:gd name="T21" fmla="*/ 26 h 214"/>
                  <a:gd name="T22" fmla="*/ 29 w 137"/>
                  <a:gd name="T23" fmla="*/ 13 h 214"/>
                  <a:gd name="T24" fmla="*/ 32 w 137"/>
                  <a:gd name="T25" fmla="*/ 0 h 214"/>
                  <a:gd name="T26" fmla="*/ 19 w 137"/>
                  <a:gd name="T27" fmla="*/ 19 h 214"/>
                  <a:gd name="T28" fmla="*/ 9 w 137"/>
                  <a:gd name="T29" fmla="*/ 42 h 214"/>
                  <a:gd name="T30" fmla="*/ 2 w 137"/>
                  <a:gd name="T31" fmla="*/ 68 h 214"/>
                  <a:gd name="T32" fmla="*/ 0 w 137"/>
                  <a:gd name="T33" fmla="*/ 97 h 214"/>
                  <a:gd name="T34" fmla="*/ 1 w 137"/>
                  <a:gd name="T35" fmla="*/ 120 h 214"/>
                  <a:gd name="T36" fmla="*/ 6 w 137"/>
                  <a:gd name="T37" fmla="*/ 142 h 214"/>
                  <a:gd name="T38" fmla="*/ 13 w 137"/>
                  <a:gd name="T39" fmla="*/ 163 h 214"/>
                  <a:gd name="T40" fmla="*/ 21 w 137"/>
                  <a:gd name="T41" fmla="*/ 180 h 214"/>
                  <a:gd name="T42" fmla="*/ 32 w 137"/>
                  <a:gd name="T43" fmla="*/ 194 h 214"/>
                  <a:gd name="T44" fmla="*/ 44 w 137"/>
                  <a:gd name="T45" fmla="*/ 205 h 214"/>
                  <a:gd name="T46" fmla="*/ 58 w 137"/>
                  <a:gd name="T47" fmla="*/ 212 h 214"/>
                  <a:gd name="T48" fmla="*/ 73 w 137"/>
                  <a:gd name="T49" fmla="*/ 214 h 214"/>
                  <a:gd name="T50" fmla="*/ 83 w 137"/>
                  <a:gd name="T51" fmla="*/ 213 h 214"/>
                  <a:gd name="T52" fmla="*/ 92 w 137"/>
                  <a:gd name="T53" fmla="*/ 210 h 214"/>
                  <a:gd name="T54" fmla="*/ 102 w 137"/>
                  <a:gd name="T55" fmla="*/ 204 h 214"/>
                  <a:gd name="T56" fmla="*/ 111 w 137"/>
                  <a:gd name="T57" fmla="*/ 196 h 214"/>
                  <a:gd name="T58" fmla="*/ 119 w 137"/>
                  <a:gd name="T59" fmla="*/ 187 h 214"/>
                  <a:gd name="T60" fmla="*/ 126 w 137"/>
                  <a:gd name="T61" fmla="*/ 176 h 214"/>
                  <a:gd name="T62" fmla="*/ 131 w 137"/>
                  <a:gd name="T63" fmla="*/ 164 h 214"/>
                  <a:gd name="T64" fmla="*/ 137 w 137"/>
                  <a:gd name="T65" fmla="*/ 150 h 214"/>
                  <a:gd name="T66" fmla="*/ 133 w 137"/>
                  <a:gd name="T67" fmla="*/ 155 h 214"/>
                  <a:gd name="T68" fmla="*/ 128 w 137"/>
                  <a:gd name="T69" fmla="*/ 158 h 214"/>
                  <a:gd name="T70" fmla="*/ 123 w 137"/>
                  <a:gd name="T71" fmla="*/ 163 h 214"/>
                  <a:gd name="T72" fmla="*/ 119 w 137"/>
                  <a:gd name="T73" fmla="*/ 165 h 214"/>
                  <a:gd name="T74" fmla="*/ 113 w 137"/>
                  <a:gd name="T75" fmla="*/ 167 h 214"/>
                  <a:gd name="T76" fmla="*/ 107 w 137"/>
                  <a:gd name="T77" fmla="*/ 170 h 214"/>
                  <a:gd name="T78" fmla="*/ 102 w 137"/>
                  <a:gd name="T79" fmla="*/ 171 h 214"/>
                  <a:gd name="T80" fmla="*/ 96 w 137"/>
                  <a:gd name="T81" fmla="*/ 171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37" h="214">
                    <a:moveTo>
                      <a:pt x="96" y="171"/>
                    </a:moveTo>
                    <a:lnTo>
                      <a:pt x="82" y="168"/>
                    </a:lnTo>
                    <a:lnTo>
                      <a:pt x="68" y="161"/>
                    </a:lnTo>
                    <a:lnTo>
                      <a:pt x="55" y="150"/>
                    </a:lnTo>
                    <a:lnTo>
                      <a:pt x="45" y="136"/>
                    </a:lnTo>
                    <a:lnTo>
                      <a:pt x="36" y="119"/>
                    </a:lnTo>
                    <a:lnTo>
                      <a:pt x="29" y="99"/>
                    </a:lnTo>
                    <a:lnTo>
                      <a:pt x="26" y="76"/>
                    </a:lnTo>
                    <a:lnTo>
                      <a:pt x="24" y="53"/>
                    </a:lnTo>
                    <a:lnTo>
                      <a:pt x="24" y="39"/>
                    </a:lnTo>
                    <a:lnTo>
                      <a:pt x="27" y="26"/>
                    </a:lnTo>
                    <a:lnTo>
                      <a:pt x="29" y="13"/>
                    </a:lnTo>
                    <a:lnTo>
                      <a:pt x="32" y="0"/>
                    </a:lnTo>
                    <a:lnTo>
                      <a:pt x="19" y="19"/>
                    </a:lnTo>
                    <a:lnTo>
                      <a:pt x="9" y="42"/>
                    </a:lnTo>
                    <a:lnTo>
                      <a:pt x="2" y="68"/>
                    </a:lnTo>
                    <a:lnTo>
                      <a:pt x="0" y="97"/>
                    </a:lnTo>
                    <a:lnTo>
                      <a:pt x="1" y="120"/>
                    </a:lnTo>
                    <a:lnTo>
                      <a:pt x="6" y="142"/>
                    </a:lnTo>
                    <a:lnTo>
                      <a:pt x="13" y="163"/>
                    </a:lnTo>
                    <a:lnTo>
                      <a:pt x="21" y="180"/>
                    </a:lnTo>
                    <a:lnTo>
                      <a:pt x="32" y="194"/>
                    </a:lnTo>
                    <a:lnTo>
                      <a:pt x="44" y="205"/>
                    </a:lnTo>
                    <a:lnTo>
                      <a:pt x="58" y="212"/>
                    </a:lnTo>
                    <a:lnTo>
                      <a:pt x="73" y="214"/>
                    </a:lnTo>
                    <a:lnTo>
                      <a:pt x="83" y="213"/>
                    </a:lnTo>
                    <a:lnTo>
                      <a:pt x="92" y="210"/>
                    </a:lnTo>
                    <a:lnTo>
                      <a:pt x="102" y="204"/>
                    </a:lnTo>
                    <a:lnTo>
                      <a:pt x="111" y="196"/>
                    </a:lnTo>
                    <a:lnTo>
                      <a:pt x="119" y="187"/>
                    </a:lnTo>
                    <a:lnTo>
                      <a:pt x="126" y="176"/>
                    </a:lnTo>
                    <a:lnTo>
                      <a:pt x="131" y="164"/>
                    </a:lnTo>
                    <a:lnTo>
                      <a:pt x="137" y="150"/>
                    </a:lnTo>
                    <a:lnTo>
                      <a:pt x="133" y="155"/>
                    </a:lnTo>
                    <a:lnTo>
                      <a:pt x="128" y="158"/>
                    </a:lnTo>
                    <a:lnTo>
                      <a:pt x="123" y="163"/>
                    </a:lnTo>
                    <a:lnTo>
                      <a:pt x="119" y="165"/>
                    </a:lnTo>
                    <a:lnTo>
                      <a:pt x="113" y="167"/>
                    </a:lnTo>
                    <a:lnTo>
                      <a:pt x="107" y="170"/>
                    </a:lnTo>
                    <a:lnTo>
                      <a:pt x="102" y="171"/>
                    </a:lnTo>
                    <a:lnTo>
                      <a:pt x="96" y="171"/>
                    </a:lnTo>
                    <a:close/>
                  </a:path>
                </a:pathLst>
              </a:custGeom>
              <a:solidFill>
                <a:schemeClr val="hlink"/>
              </a:solidFill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180" name="Freeform 20">
                <a:extLst>
                  <a:ext uri="{FF2B5EF4-FFF2-40B4-BE49-F238E27FC236}">
                    <a16:creationId xmlns:a16="http://schemas.microsoft.com/office/drawing/2014/main" id="{96D7C86C-F399-E043-9D34-5B184A75AC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0" y="1677"/>
                <a:ext cx="49" cy="48"/>
              </a:xfrm>
              <a:custGeom>
                <a:avLst/>
                <a:gdLst>
                  <a:gd name="T0" fmla="*/ 23 w 98"/>
                  <a:gd name="T1" fmla="*/ 18 h 96"/>
                  <a:gd name="T2" fmla="*/ 23 w 98"/>
                  <a:gd name="T3" fmla="*/ 13 h 96"/>
                  <a:gd name="T4" fmla="*/ 24 w 98"/>
                  <a:gd name="T5" fmla="*/ 8 h 96"/>
                  <a:gd name="T6" fmla="*/ 26 w 98"/>
                  <a:gd name="T7" fmla="*/ 5 h 96"/>
                  <a:gd name="T8" fmla="*/ 27 w 98"/>
                  <a:gd name="T9" fmla="*/ 0 h 96"/>
                  <a:gd name="T10" fmla="*/ 16 w 98"/>
                  <a:gd name="T11" fmla="*/ 8 h 96"/>
                  <a:gd name="T12" fmla="*/ 7 w 98"/>
                  <a:gd name="T13" fmla="*/ 19 h 96"/>
                  <a:gd name="T14" fmla="*/ 3 w 98"/>
                  <a:gd name="T15" fmla="*/ 31 h 96"/>
                  <a:gd name="T16" fmla="*/ 0 w 98"/>
                  <a:gd name="T17" fmla="*/ 45 h 96"/>
                  <a:gd name="T18" fmla="*/ 1 w 98"/>
                  <a:gd name="T19" fmla="*/ 55 h 96"/>
                  <a:gd name="T20" fmla="*/ 4 w 98"/>
                  <a:gd name="T21" fmla="*/ 65 h 96"/>
                  <a:gd name="T22" fmla="*/ 8 w 98"/>
                  <a:gd name="T23" fmla="*/ 73 h 96"/>
                  <a:gd name="T24" fmla="*/ 14 w 98"/>
                  <a:gd name="T25" fmla="*/ 81 h 96"/>
                  <a:gd name="T26" fmla="*/ 22 w 98"/>
                  <a:gd name="T27" fmla="*/ 87 h 96"/>
                  <a:gd name="T28" fmla="*/ 30 w 98"/>
                  <a:gd name="T29" fmla="*/ 91 h 96"/>
                  <a:gd name="T30" fmla="*/ 41 w 98"/>
                  <a:gd name="T31" fmla="*/ 95 h 96"/>
                  <a:gd name="T32" fmla="*/ 51 w 98"/>
                  <a:gd name="T33" fmla="*/ 96 h 96"/>
                  <a:gd name="T34" fmla="*/ 59 w 98"/>
                  <a:gd name="T35" fmla="*/ 95 h 96"/>
                  <a:gd name="T36" fmla="*/ 67 w 98"/>
                  <a:gd name="T37" fmla="*/ 93 h 96"/>
                  <a:gd name="T38" fmla="*/ 74 w 98"/>
                  <a:gd name="T39" fmla="*/ 90 h 96"/>
                  <a:gd name="T40" fmla="*/ 80 w 98"/>
                  <a:gd name="T41" fmla="*/ 87 h 96"/>
                  <a:gd name="T42" fmla="*/ 85 w 98"/>
                  <a:gd name="T43" fmla="*/ 82 h 96"/>
                  <a:gd name="T44" fmla="*/ 91 w 98"/>
                  <a:gd name="T45" fmla="*/ 76 h 96"/>
                  <a:gd name="T46" fmla="*/ 95 w 98"/>
                  <a:gd name="T47" fmla="*/ 69 h 96"/>
                  <a:gd name="T48" fmla="*/ 98 w 98"/>
                  <a:gd name="T49" fmla="*/ 62 h 96"/>
                  <a:gd name="T50" fmla="*/ 92 w 98"/>
                  <a:gd name="T51" fmla="*/ 65 h 96"/>
                  <a:gd name="T52" fmla="*/ 87 w 98"/>
                  <a:gd name="T53" fmla="*/ 67 h 96"/>
                  <a:gd name="T54" fmla="*/ 81 w 98"/>
                  <a:gd name="T55" fmla="*/ 68 h 96"/>
                  <a:gd name="T56" fmla="*/ 75 w 98"/>
                  <a:gd name="T57" fmla="*/ 68 h 96"/>
                  <a:gd name="T58" fmla="*/ 65 w 98"/>
                  <a:gd name="T59" fmla="*/ 67 h 96"/>
                  <a:gd name="T60" fmla="*/ 54 w 98"/>
                  <a:gd name="T61" fmla="*/ 64 h 96"/>
                  <a:gd name="T62" fmla="*/ 46 w 98"/>
                  <a:gd name="T63" fmla="*/ 59 h 96"/>
                  <a:gd name="T64" fmla="*/ 38 w 98"/>
                  <a:gd name="T65" fmla="*/ 53 h 96"/>
                  <a:gd name="T66" fmla="*/ 32 w 98"/>
                  <a:gd name="T67" fmla="*/ 45 h 96"/>
                  <a:gd name="T68" fmla="*/ 28 w 98"/>
                  <a:gd name="T69" fmla="*/ 37 h 96"/>
                  <a:gd name="T70" fmla="*/ 24 w 98"/>
                  <a:gd name="T71" fmla="*/ 28 h 96"/>
                  <a:gd name="T72" fmla="*/ 23 w 98"/>
                  <a:gd name="T73" fmla="*/ 1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8" h="96">
                    <a:moveTo>
                      <a:pt x="23" y="18"/>
                    </a:moveTo>
                    <a:lnTo>
                      <a:pt x="23" y="13"/>
                    </a:lnTo>
                    <a:lnTo>
                      <a:pt x="24" y="8"/>
                    </a:lnTo>
                    <a:lnTo>
                      <a:pt x="26" y="5"/>
                    </a:lnTo>
                    <a:lnTo>
                      <a:pt x="27" y="0"/>
                    </a:lnTo>
                    <a:lnTo>
                      <a:pt x="16" y="8"/>
                    </a:lnTo>
                    <a:lnTo>
                      <a:pt x="7" y="19"/>
                    </a:lnTo>
                    <a:lnTo>
                      <a:pt x="3" y="31"/>
                    </a:lnTo>
                    <a:lnTo>
                      <a:pt x="0" y="45"/>
                    </a:lnTo>
                    <a:lnTo>
                      <a:pt x="1" y="55"/>
                    </a:lnTo>
                    <a:lnTo>
                      <a:pt x="4" y="65"/>
                    </a:lnTo>
                    <a:lnTo>
                      <a:pt x="8" y="73"/>
                    </a:lnTo>
                    <a:lnTo>
                      <a:pt x="14" y="81"/>
                    </a:lnTo>
                    <a:lnTo>
                      <a:pt x="22" y="87"/>
                    </a:lnTo>
                    <a:lnTo>
                      <a:pt x="30" y="91"/>
                    </a:lnTo>
                    <a:lnTo>
                      <a:pt x="41" y="95"/>
                    </a:lnTo>
                    <a:lnTo>
                      <a:pt x="51" y="96"/>
                    </a:lnTo>
                    <a:lnTo>
                      <a:pt x="59" y="95"/>
                    </a:lnTo>
                    <a:lnTo>
                      <a:pt x="67" y="93"/>
                    </a:lnTo>
                    <a:lnTo>
                      <a:pt x="74" y="90"/>
                    </a:lnTo>
                    <a:lnTo>
                      <a:pt x="80" y="87"/>
                    </a:lnTo>
                    <a:lnTo>
                      <a:pt x="85" y="82"/>
                    </a:lnTo>
                    <a:lnTo>
                      <a:pt x="91" y="76"/>
                    </a:lnTo>
                    <a:lnTo>
                      <a:pt x="95" y="69"/>
                    </a:lnTo>
                    <a:lnTo>
                      <a:pt x="98" y="62"/>
                    </a:lnTo>
                    <a:lnTo>
                      <a:pt x="92" y="65"/>
                    </a:lnTo>
                    <a:lnTo>
                      <a:pt x="87" y="67"/>
                    </a:lnTo>
                    <a:lnTo>
                      <a:pt x="81" y="68"/>
                    </a:lnTo>
                    <a:lnTo>
                      <a:pt x="75" y="68"/>
                    </a:lnTo>
                    <a:lnTo>
                      <a:pt x="65" y="67"/>
                    </a:lnTo>
                    <a:lnTo>
                      <a:pt x="54" y="64"/>
                    </a:lnTo>
                    <a:lnTo>
                      <a:pt x="46" y="59"/>
                    </a:lnTo>
                    <a:lnTo>
                      <a:pt x="38" y="53"/>
                    </a:lnTo>
                    <a:lnTo>
                      <a:pt x="32" y="45"/>
                    </a:lnTo>
                    <a:lnTo>
                      <a:pt x="28" y="37"/>
                    </a:lnTo>
                    <a:lnTo>
                      <a:pt x="24" y="28"/>
                    </a:lnTo>
                    <a:lnTo>
                      <a:pt x="23" y="18"/>
                    </a:lnTo>
                    <a:close/>
                  </a:path>
                </a:pathLst>
              </a:custGeom>
              <a:solidFill>
                <a:schemeClr val="hlink"/>
              </a:solidFill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181" name="Freeform 21">
                <a:extLst>
                  <a:ext uri="{FF2B5EF4-FFF2-40B4-BE49-F238E27FC236}">
                    <a16:creationId xmlns:a16="http://schemas.microsoft.com/office/drawing/2014/main" id="{C9707DAB-F18F-D146-A22B-C43448D19F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2" y="1438"/>
                <a:ext cx="971" cy="248"/>
              </a:xfrm>
              <a:custGeom>
                <a:avLst/>
                <a:gdLst>
                  <a:gd name="T0" fmla="*/ 885 w 1941"/>
                  <a:gd name="T1" fmla="*/ 290 h 496"/>
                  <a:gd name="T2" fmla="*/ 783 w 1941"/>
                  <a:gd name="T3" fmla="*/ 291 h 496"/>
                  <a:gd name="T4" fmla="*/ 664 w 1941"/>
                  <a:gd name="T5" fmla="*/ 290 h 496"/>
                  <a:gd name="T6" fmla="*/ 620 w 1941"/>
                  <a:gd name="T7" fmla="*/ 270 h 496"/>
                  <a:gd name="T8" fmla="*/ 612 w 1941"/>
                  <a:gd name="T9" fmla="*/ 155 h 496"/>
                  <a:gd name="T10" fmla="*/ 573 w 1941"/>
                  <a:gd name="T11" fmla="*/ 133 h 496"/>
                  <a:gd name="T12" fmla="*/ 532 w 1941"/>
                  <a:gd name="T13" fmla="*/ 147 h 496"/>
                  <a:gd name="T14" fmla="*/ 517 w 1941"/>
                  <a:gd name="T15" fmla="*/ 263 h 496"/>
                  <a:gd name="T16" fmla="*/ 487 w 1941"/>
                  <a:gd name="T17" fmla="*/ 284 h 496"/>
                  <a:gd name="T18" fmla="*/ 319 w 1941"/>
                  <a:gd name="T19" fmla="*/ 272 h 496"/>
                  <a:gd name="T20" fmla="*/ 192 w 1941"/>
                  <a:gd name="T21" fmla="*/ 257 h 496"/>
                  <a:gd name="T22" fmla="*/ 132 w 1941"/>
                  <a:gd name="T23" fmla="*/ 238 h 496"/>
                  <a:gd name="T24" fmla="*/ 180 w 1941"/>
                  <a:gd name="T25" fmla="*/ 191 h 496"/>
                  <a:gd name="T26" fmla="*/ 245 w 1941"/>
                  <a:gd name="T27" fmla="*/ 170 h 496"/>
                  <a:gd name="T28" fmla="*/ 270 w 1941"/>
                  <a:gd name="T29" fmla="*/ 154 h 496"/>
                  <a:gd name="T30" fmla="*/ 363 w 1941"/>
                  <a:gd name="T31" fmla="*/ 99 h 496"/>
                  <a:gd name="T32" fmla="*/ 392 w 1941"/>
                  <a:gd name="T33" fmla="*/ 81 h 496"/>
                  <a:gd name="T34" fmla="*/ 465 w 1941"/>
                  <a:gd name="T35" fmla="*/ 61 h 496"/>
                  <a:gd name="T36" fmla="*/ 660 w 1941"/>
                  <a:gd name="T37" fmla="*/ 43 h 496"/>
                  <a:gd name="T38" fmla="*/ 929 w 1941"/>
                  <a:gd name="T39" fmla="*/ 35 h 496"/>
                  <a:gd name="T40" fmla="*/ 1220 w 1941"/>
                  <a:gd name="T41" fmla="*/ 32 h 496"/>
                  <a:gd name="T42" fmla="*/ 1483 w 1941"/>
                  <a:gd name="T43" fmla="*/ 33 h 496"/>
                  <a:gd name="T44" fmla="*/ 1664 w 1941"/>
                  <a:gd name="T45" fmla="*/ 35 h 496"/>
                  <a:gd name="T46" fmla="*/ 1712 w 1941"/>
                  <a:gd name="T47" fmla="*/ 37 h 496"/>
                  <a:gd name="T48" fmla="*/ 1611 w 1941"/>
                  <a:gd name="T49" fmla="*/ 33 h 496"/>
                  <a:gd name="T50" fmla="*/ 1401 w 1941"/>
                  <a:gd name="T51" fmla="*/ 25 h 496"/>
                  <a:gd name="T52" fmla="*/ 1135 w 1941"/>
                  <a:gd name="T53" fmla="*/ 16 h 496"/>
                  <a:gd name="T54" fmla="*/ 862 w 1941"/>
                  <a:gd name="T55" fmla="*/ 8 h 496"/>
                  <a:gd name="T56" fmla="*/ 631 w 1941"/>
                  <a:gd name="T57" fmla="*/ 1 h 496"/>
                  <a:gd name="T58" fmla="*/ 490 w 1941"/>
                  <a:gd name="T59" fmla="*/ 0 h 496"/>
                  <a:gd name="T60" fmla="*/ 397 w 1941"/>
                  <a:gd name="T61" fmla="*/ 16 h 496"/>
                  <a:gd name="T62" fmla="*/ 300 w 1941"/>
                  <a:gd name="T63" fmla="*/ 58 h 496"/>
                  <a:gd name="T64" fmla="*/ 223 w 1941"/>
                  <a:gd name="T65" fmla="*/ 102 h 496"/>
                  <a:gd name="T66" fmla="*/ 163 w 1941"/>
                  <a:gd name="T67" fmla="*/ 129 h 496"/>
                  <a:gd name="T68" fmla="*/ 78 w 1941"/>
                  <a:gd name="T69" fmla="*/ 160 h 496"/>
                  <a:gd name="T70" fmla="*/ 10 w 1941"/>
                  <a:gd name="T71" fmla="*/ 215 h 496"/>
                  <a:gd name="T72" fmla="*/ 6 w 1941"/>
                  <a:gd name="T73" fmla="*/ 278 h 496"/>
                  <a:gd name="T74" fmla="*/ 66 w 1941"/>
                  <a:gd name="T75" fmla="*/ 301 h 496"/>
                  <a:gd name="T76" fmla="*/ 180 w 1941"/>
                  <a:gd name="T77" fmla="*/ 320 h 496"/>
                  <a:gd name="T78" fmla="*/ 320 w 1941"/>
                  <a:gd name="T79" fmla="*/ 496 h 496"/>
                  <a:gd name="T80" fmla="*/ 486 w 1941"/>
                  <a:gd name="T81" fmla="*/ 340 h 496"/>
                  <a:gd name="T82" fmla="*/ 661 w 1941"/>
                  <a:gd name="T83" fmla="*/ 344 h 496"/>
                  <a:gd name="T84" fmla="*/ 843 w 1941"/>
                  <a:gd name="T85" fmla="*/ 344 h 496"/>
                  <a:gd name="T86" fmla="*/ 1057 w 1941"/>
                  <a:gd name="T87" fmla="*/ 338 h 496"/>
                  <a:gd name="T88" fmla="*/ 1288 w 1941"/>
                  <a:gd name="T89" fmla="*/ 323 h 496"/>
                  <a:gd name="T90" fmla="*/ 1503 w 1941"/>
                  <a:gd name="T91" fmla="*/ 303 h 496"/>
                  <a:gd name="T92" fmla="*/ 1687 w 1941"/>
                  <a:gd name="T93" fmla="*/ 283 h 496"/>
                  <a:gd name="T94" fmla="*/ 1830 w 1941"/>
                  <a:gd name="T95" fmla="*/ 263 h 496"/>
                  <a:gd name="T96" fmla="*/ 1918 w 1941"/>
                  <a:gd name="T97" fmla="*/ 249 h 496"/>
                  <a:gd name="T98" fmla="*/ 1939 w 1941"/>
                  <a:gd name="T99" fmla="*/ 246 h 496"/>
                  <a:gd name="T100" fmla="*/ 1867 w 1941"/>
                  <a:gd name="T101" fmla="*/ 248 h 496"/>
                  <a:gd name="T102" fmla="*/ 1715 w 1941"/>
                  <a:gd name="T103" fmla="*/ 253 h 496"/>
                  <a:gd name="T104" fmla="*/ 1518 w 1941"/>
                  <a:gd name="T105" fmla="*/ 260 h 496"/>
                  <a:gd name="T106" fmla="*/ 1306 w 1941"/>
                  <a:gd name="T107" fmla="*/ 268 h 496"/>
                  <a:gd name="T108" fmla="*/ 1112 w 1941"/>
                  <a:gd name="T109" fmla="*/ 277 h 496"/>
                  <a:gd name="T110" fmla="*/ 968 w 1941"/>
                  <a:gd name="T111" fmla="*/ 285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41" h="496">
                    <a:moveTo>
                      <a:pt x="949" y="286"/>
                    </a:moveTo>
                    <a:lnTo>
                      <a:pt x="935" y="287"/>
                    </a:lnTo>
                    <a:lnTo>
                      <a:pt x="919" y="289"/>
                    </a:lnTo>
                    <a:lnTo>
                      <a:pt x="903" y="289"/>
                    </a:lnTo>
                    <a:lnTo>
                      <a:pt x="885" y="290"/>
                    </a:lnTo>
                    <a:lnTo>
                      <a:pt x="867" y="290"/>
                    </a:lnTo>
                    <a:lnTo>
                      <a:pt x="847" y="291"/>
                    </a:lnTo>
                    <a:lnTo>
                      <a:pt x="827" y="291"/>
                    </a:lnTo>
                    <a:lnTo>
                      <a:pt x="805" y="291"/>
                    </a:lnTo>
                    <a:lnTo>
                      <a:pt x="783" y="291"/>
                    </a:lnTo>
                    <a:lnTo>
                      <a:pt x="760" y="291"/>
                    </a:lnTo>
                    <a:lnTo>
                      <a:pt x="737" y="291"/>
                    </a:lnTo>
                    <a:lnTo>
                      <a:pt x="712" y="291"/>
                    </a:lnTo>
                    <a:lnTo>
                      <a:pt x="688" y="290"/>
                    </a:lnTo>
                    <a:lnTo>
                      <a:pt x="664" y="290"/>
                    </a:lnTo>
                    <a:lnTo>
                      <a:pt x="639" y="290"/>
                    </a:lnTo>
                    <a:lnTo>
                      <a:pt x="613" y="289"/>
                    </a:lnTo>
                    <a:lnTo>
                      <a:pt x="617" y="283"/>
                    </a:lnTo>
                    <a:lnTo>
                      <a:pt x="619" y="276"/>
                    </a:lnTo>
                    <a:lnTo>
                      <a:pt x="620" y="270"/>
                    </a:lnTo>
                    <a:lnTo>
                      <a:pt x="620" y="263"/>
                    </a:lnTo>
                    <a:lnTo>
                      <a:pt x="620" y="182"/>
                    </a:lnTo>
                    <a:lnTo>
                      <a:pt x="619" y="172"/>
                    </a:lnTo>
                    <a:lnTo>
                      <a:pt x="617" y="163"/>
                    </a:lnTo>
                    <a:lnTo>
                      <a:pt x="612" y="155"/>
                    </a:lnTo>
                    <a:lnTo>
                      <a:pt x="607" y="147"/>
                    </a:lnTo>
                    <a:lnTo>
                      <a:pt x="600" y="141"/>
                    </a:lnTo>
                    <a:lnTo>
                      <a:pt x="592" y="137"/>
                    </a:lnTo>
                    <a:lnTo>
                      <a:pt x="582" y="134"/>
                    </a:lnTo>
                    <a:lnTo>
                      <a:pt x="573" y="133"/>
                    </a:lnTo>
                    <a:lnTo>
                      <a:pt x="565" y="133"/>
                    </a:lnTo>
                    <a:lnTo>
                      <a:pt x="556" y="134"/>
                    </a:lnTo>
                    <a:lnTo>
                      <a:pt x="547" y="137"/>
                    </a:lnTo>
                    <a:lnTo>
                      <a:pt x="539" y="141"/>
                    </a:lnTo>
                    <a:lnTo>
                      <a:pt x="532" y="147"/>
                    </a:lnTo>
                    <a:lnTo>
                      <a:pt x="526" y="155"/>
                    </a:lnTo>
                    <a:lnTo>
                      <a:pt x="521" y="163"/>
                    </a:lnTo>
                    <a:lnTo>
                      <a:pt x="519" y="172"/>
                    </a:lnTo>
                    <a:lnTo>
                      <a:pt x="518" y="182"/>
                    </a:lnTo>
                    <a:lnTo>
                      <a:pt x="517" y="263"/>
                    </a:lnTo>
                    <a:lnTo>
                      <a:pt x="517" y="269"/>
                    </a:lnTo>
                    <a:lnTo>
                      <a:pt x="518" y="275"/>
                    </a:lnTo>
                    <a:lnTo>
                      <a:pt x="520" y="279"/>
                    </a:lnTo>
                    <a:lnTo>
                      <a:pt x="522" y="285"/>
                    </a:lnTo>
                    <a:lnTo>
                      <a:pt x="487" y="284"/>
                    </a:lnTo>
                    <a:lnTo>
                      <a:pt x="451" y="282"/>
                    </a:lnTo>
                    <a:lnTo>
                      <a:pt x="416" y="279"/>
                    </a:lnTo>
                    <a:lnTo>
                      <a:pt x="383" y="277"/>
                    </a:lnTo>
                    <a:lnTo>
                      <a:pt x="350" y="275"/>
                    </a:lnTo>
                    <a:lnTo>
                      <a:pt x="319" y="272"/>
                    </a:lnTo>
                    <a:lnTo>
                      <a:pt x="290" y="270"/>
                    </a:lnTo>
                    <a:lnTo>
                      <a:pt x="262" y="267"/>
                    </a:lnTo>
                    <a:lnTo>
                      <a:pt x="236" y="263"/>
                    </a:lnTo>
                    <a:lnTo>
                      <a:pt x="213" y="260"/>
                    </a:lnTo>
                    <a:lnTo>
                      <a:pt x="192" y="257"/>
                    </a:lnTo>
                    <a:lnTo>
                      <a:pt x="173" y="253"/>
                    </a:lnTo>
                    <a:lnTo>
                      <a:pt x="158" y="249"/>
                    </a:lnTo>
                    <a:lnTo>
                      <a:pt x="146" y="246"/>
                    </a:lnTo>
                    <a:lnTo>
                      <a:pt x="137" y="243"/>
                    </a:lnTo>
                    <a:lnTo>
                      <a:pt x="132" y="238"/>
                    </a:lnTo>
                    <a:lnTo>
                      <a:pt x="126" y="224"/>
                    </a:lnTo>
                    <a:lnTo>
                      <a:pt x="130" y="214"/>
                    </a:lnTo>
                    <a:lnTo>
                      <a:pt x="142" y="205"/>
                    </a:lnTo>
                    <a:lnTo>
                      <a:pt x="160" y="198"/>
                    </a:lnTo>
                    <a:lnTo>
                      <a:pt x="180" y="191"/>
                    </a:lnTo>
                    <a:lnTo>
                      <a:pt x="202" y="186"/>
                    </a:lnTo>
                    <a:lnTo>
                      <a:pt x="221" y="180"/>
                    </a:lnTo>
                    <a:lnTo>
                      <a:pt x="236" y="175"/>
                    </a:lnTo>
                    <a:lnTo>
                      <a:pt x="240" y="172"/>
                    </a:lnTo>
                    <a:lnTo>
                      <a:pt x="245" y="170"/>
                    </a:lnTo>
                    <a:lnTo>
                      <a:pt x="249" y="168"/>
                    </a:lnTo>
                    <a:lnTo>
                      <a:pt x="254" y="164"/>
                    </a:lnTo>
                    <a:lnTo>
                      <a:pt x="260" y="161"/>
                    </a:lnTo>
                    <a:lnTo>
                      <a:pt x="264" y="157"/>
                    </a:lnTo>
                    <a:lnTo>
                      <a:pt x="270" y="154"/>
                    </a:lnTo>
                    <a:lnTo>
                      <a:pt x="276" y="150"/>
                    </a:lnTo>
                    <a:lnTo>
                      <a:pt x="450" y="152"/>
                    </a:lnTo>
                    <a:lnTo>
                      <a:pt x="497" y="102"/>
                    </a:lnTo>
                    <a:lnTo>
                      <a:pt x="358" y="102"/>
                    </a:lnTo>
                    <a:lnTo>
                      <a:pt x="363" y="99"/>
                    </a:lnTo>
                    <a:lnTo>
                      <a:pt x="369" y="95"/>
                    </a:lnTo>
                    <a:lnTo>
                      <a:pt x="375" y="92"/>
                    </a:lnTo>
                    <a:lnTo>
                      <a:pt x="381" y="88"/>
                    </a:lnTo>
                    <a:lnTo>
                      <a:pt x="387" y="85"/>
                    </a:lnTo>
                    <a:lnTo>
                      <a:pt x="392" y="81"/>
                    </a:lnTo>
                    <a:lnTo>
                      <a:pt x="398" y="79"/>
                    </a:lnTo>
                    <a:lnTo>
                      <a:pt x="405" y="76"/>
                    </a:lnTo>
                    <a:lnTo>
                      <a:pt x="419" y="70"/>
                    </a:lnTo>
                    <a:lnTo>
                      <a:pt x="440" y="65"/>
                    </a:lnTo>
                    <a:lnTo>
                      <a:pt x="465" y="61"/>
                    </a:lnTo>
                    <a:lnTo>
                      <a:pt x="495" y="56"/>
                    </a:lnTo>
                    <a:lnTo>
                      <a:pt x="531" y="53"/>
                    </a:lnTo>
                    <a:lnTo>
                      <a:pt x="570" y="49"/>
                    </a:lnTo>
                    <a:lnTo>
                      <a:pt x="613" y="46"/>
                    </a:lnTo>
                    <a:lnTo>
                      <a:pt x="660" y="43"/>
                    </a:lnTo>
                    <a:lnTo>
                      <a:pt x="709" y="41"/>
                    </a:lnTo>
                    <a:lnTo>
                      <a:pt x="762" y="39"/>
                    </a:lnTo>
                    <a:lnTo>
                      <a:pt x="816" y="38"/>
                    </a:lnTo>
                    <a:lnTo>
                      <a:pt x="871" y="37"/>
                    </a:lnTo>
                    <a:lnTo>
                      <a:pt x="929" y="35"/>
                    </a:lnTo>
                    <a:lnTo>
                      <a:pt x="988" y="34"/>
                    </a:lnTo>
                    <a:lnTo>
                      <a:pt x="1047" y="33"/>
                    </a:lnTo>
                    <a:lnTo>
                      <a:pt x="1105" y="33"/>
                    </a:lnTo>
                    <a:lnTo>
                      <a:pt x="1163" y="32"/>
                    </a:lnTo>
                    <a:lnTo>
                      <a:pt x="1220" y="32"/>
                    </a:lnTo>
                    <a:lnTo>
                      <a:pt x="1277" y="32"/>
                    </a:lnTo>
                    <a:lnTo>
                      <a:pt x="1332" y="33"/>
                    </a:lnTo>
                    <a:lnTo>
                      <a:pt x="1385" y="33"/>
                    </a:lnTo>
                    <a:lnTo>
                      <a:pt x="1436" y="33"/>
                    </a:lnTo>
                    <a:lnTo>
                      <a:pt x="1483" y="33"/>
                    </a:lnTo>
                    <a:lnTo>
                      <a:pt x="1528" y="34"/>
                    </a:lnTo>
                    <a:lnTo>
                      <a:pt x="1568" y="34"/>
                    </a:lnTo>
                    <a:lnTo>
                      <a:pt x="1605" y="35"/>
                    </a:lnTo>
                    <a:lnTo>
                      <a:pt x="1637" y="35"/>
                    </a:lnTo>
                    <a:lnTo>
                      <a:pt x="1664" y="35"/>
                    </a:lnTo>
                    <a:lnTo>
                      <a:pt x="1686" y="37"/>
                    </a:lnTo>
                    <a:lnTo>
                      <a:pt x="1702" y="37"/>
                    </a:lnTo>
                    <a:lnTo>
                      <a:pt x="1712" y="37"/>
                    </a:lnTo>
                    <a:lnTo>
                      <a:pt x="1716" y="37"/>
                    </a:lnTo>
                    <a:lnTo>
                      <a:pt x="1712" y="37"/>
                    </a:lnTo>
                    <a:lnTo>
                      <a:pt x="1703" y="37"/>
                    </a:lnTo>
                    <a:lnTo>
                      <a:pt x="1688" y="35"/>
                    </a:lnTo>
                    <a:lnTo>
                      <a:pt x="1667" y="34"/>
                    </a:lnTo>
                    <a:lnTo>
                      <a:pt x="1641" y="34"/>
                    </a:lnTo>
                    <a:lnTo>
                      <a:pt x="1611" y="33"/>
                    </a:lnTo>
                    <a:lnTo>
                      <a:pt x="1575" y="32"/>
                    </a:lnTo>
                    <a:lnTo>
                      <a:pt x="1537" y="30"/>
                    </a:lnTo>
                    <a:lnTo>
                      <a:pt x="1495" y="28"/>
                    </a:lnTo>
                    <a:lnTo>
                      <a:pt x="1450" y="27"/>
                    </a:lnTo>
                    <a:lnTo>
                      <a:pt x="1401" y="25"/>
                    </a:lnTo>
                    <a:lnTo>
                      <a:pt x="1352" y="24"/>
                    </a:lnTo>
                    <a:lnTo>
                      <a:pt x="1299" y="22"/>
                    </a:lnTo>
                    <a:lnTo>
                      <a:pt x="1246" y="19"/>
                    </a:lnTo>
                    <a:lnTo>
                      <a:pt x="1190" y="18"/>
                    </a:lnTo>
                    <a:lnTo>
                      <a:pt x="1135" y="16"/>
                    </a:lnTo>
                    <a:lnTo>
                      <a:pt x="1080" y="15"/>
                    </a:lnTo>
                    <a:lnTo>
                      <a:pt x="1025" y="12"/>
                    </a:lnTo>
                    <a:lnTo>
                      <a:pt x="969" y="10"/>
                    </a:lnTo>
                    <a:lnTo>
                      <a:pt x="915" y="9"/>
                    </a:lnTo>
                    <a:lnTo>
                      <a:pt x="862" y="8"/>
                    </a:lnTo>
                    <a:lnTo>
                      <a:pt x="810" y="5"/>
                    </a:lnTo>
                    <a:lnTo>
                      <a:pt x="762" y="4"/>
                    </a:lnTo>
                    <a:lnTo>
                      <a:pt x="715" y="3"/>
                    </a:lnTo>
                    <a:lnTo>
                      <a:pt x="671" y="2"/>
                    </a:lnTo>
                    <a:lnTo>
                      <a:pt x="631" y="1"/>
                    </a:lnTo>
                    <a:lnTo>
                      <a:pt x="594" y="0"/>
                    </a:lnTo>
                    <a:lnTo>
                      <a:pt x="560" y="0"/>
                    </a:lnTo>
                    <a:lnTo>
                      <a:pt x="532" y="0"/>
                    </a:lnTo>
                    <a:lnTo>
                      <a:pt x="509" y="0"/>
                    </a:lnTo>
                    <a:lnTo>
                      <a:pt x="490" y="0"/>
                    </a:lnTo>
                    <a:lnTo>
                      <a:pt x="478" y="0"/>
                    </a:lnTo>
                    <a:lnTo>
                      <a:pt x="458" y="2"/>
                    </a:lnTo>
                    <a:lnTo>
                      <a:pt x="437" y="5"/>
                    </a:lnTo>
                    <a:lnTo>
                      <a:pt x="418" y="10"/>
                    </a:lnTo>
                    <a:lnTo>
                      <a:pt x="397" y="16"/>
                    </a:lnTo>
                    <a:lnTo>
                      <a:pt x="377" y="24"/>
                    </a:lnTo>
                    <a:lnTo>
                      <a:pt x="357" y="32"/>
                    </a:lnTo>
                    <a:lnTo>
                      <a:pt x="337" y="40"/>
                    </a:lnTo>
                    <a:lnTo>
                      <a:pt x="319" y="49"/>
                    </a:lnTo>
                    <a:lnTo>
                      <a:pt x="300" y="58"/>
                    </a:lnTo>
                    <a:lnTo>
                      <a:pt x="283" y="69"/>
                    </a:lnTo>
                    <a:lnTo>
                      <a:pt x="266" y="78"/>
                    </a:lnTo>
                    <a:lnTo>
                      <a:pt x="251" y="86"/>
                    </a:lnTo>
                    <a:lnTo>
                      <a:pt x="236" y="95"/>
                    </a:lnTo>
                    <a:lnTo>
                      <a:pt x="223" y="102"/>
                    </a:lnTo>
                    <a:lnTo>
                      <a:pt x="211" y="109"/>
                    </a:lnTo>
                    <a:lnTo>
                      <a:pt x="201" y="115"/>
                    </a:lnTo>
                    <a:lnTo>
                      <a:pt x="191" y="119"/>
                    </a:lnTo>
                    <a:lnTo>
                      <a:pt x="178" y="124"/>
                    </a:lnTo>
                    <a:lnTo>
                      <a:pt x="163" y="129"/>
                    </a:lnTo>
                    <a:lnTo>
                      <a:pt x="148" y="134"/>
                    </a:lnTo>
                    <a:lnTo>
                      <a:pt x="131" y="139"/>
                    </a:lnTo>
                    <a:lnTo>
                      <a:pt x="114" y="145"/>
                    </a:lnTo>
                    <a:lnTo>
                      <a:pt x="95" y="152"/>
                    </a:lnTo>
                    <a:lnTo>
                      <a:pt x="78" y="160"/>
                    </a:lnTo>
                    <a:lnTo>
                      <a:pt x="61" y="168"/>
                    </a:lnTo>
                    <a:lnTo>
                      <a:pt x="46" y="178"/>
                    </a:lnTo>
                    <a:lnTo>
                      <a:pt x="32" y="188"/>
                    </a:lnTo>
                    <a:lnTo>
                      <a:pt x="19" y="201"/>
                    </a:lnTo>
                    <a:lnTo>
                      <a:pt x="10" y="215"/>
                    </a:lnTo>
                    <a:lnTo>
                      <a:pt x="3" y="231"/>
                    </a:lnTo>
                    <a:lnTo>
                      <a:pt x="0" y="248"/>
                    </a:lnTo>
                    <a:lnTo>
                      <a:pt x="0" y="268"/>
                    </a:lnTo>
                    <a:lnTo>
                      <a:pt x="2" y="274"/>
                    </a:lnTo>
                    <a:lnTo>
                      <a:pt x="6" y="278"/>
                    </a:lnTo>
                    <a:lnTo>
                      <a:pt x="13" y="283"/>
                    </a:lnTo>
                    <a:lnTo>
                      <a:pt x="24" y="289"/>
                    </a:lnTo>
                    <a:lnTo>
                      <a:pt x="35" y="293"/>
                    </a:lnTo>
                    <a:lnTo>
                      <a:pt x="50" y="297"/>
                    </a:lnTo>
                    <a:lnTo>
                      <a:pt x="66" y="301"/>
                    </a:lnTo>
                    <a:lnTo>
                      <a:pt x="86" y="306"/>
                    </a:lnTo>
                    <a:lnTo>
                      <a:pt x="107" y="309"/>
                    </a:lnTo>
                    <a:lnTo>
                      <a:pt x="130" y="313"/>
                    </a:lnTo>
                    <a:lnTo>
                      <a:pt x="154" y="316"/>
                    </a:lnTo>
                    <a:lnTo>
                      <a:pt x="180" y="320"/>
                    </a:lnTo>
                    <a:lnTo>
                      <a:pt x="208" y="323"/>
                    </a:lnTo>
                    <a:lnTo>
                      <a:pt x="238" y="327"/>
                    </a:lnTo>
                    <a:lnTo>
                      <a:pt x="269" y="329"/>
                    </a:lnTo>
                    <a:lnTo>
                      <a:pt x="301" y="331"/>
                    </a:lnTo>
                    <a:lnTo>
                      <a:pt x="320" y="496"/>
                    </a:lnTo>
                    <a:lnTo>
                      <a:pt x="355" y="335"/>
                    </a:lnTo>
                    <a:lnTo>
                      <a:pt x="387" y="336"/>
                    </a:lnTo>
                    <a:lnTo>
                      <a:pt x="419" y="338"/>
                    </a:lnTo>
                    <a:lnTo>
                      <a:pt x="452" y="339"/>
                    </a:lnTo>
                    <a:lnTo>
                      <a:pt x="486" y="340"/>
                    </a:lnTo>
                    <a:lnTo>
                      <a:pt x="519" y="341"/>
                    </a:lnTo>
                    <a:lnTo>
                      <a:pt x="554" y="343"/>
                    </a:lnTo>
                    <a:lnTo>
                      <a:pt x="589" y="343"/>
                    </a:lnTo>
                    <a:lnTo>
                      <a:pt x="625" y="344"/>
                    </a:lnTo>
                    <a:lnTo>
                      <a:pt x="661" y="344"/>
                    </a:lnTo>
                    <a:lnTo>
                      <a:pt x="696" y="345"/>
                    </a:lnTo>
                    <a:lnTo>
                      <a:pt x="733" y="345"/>
                    </a:lnTo>
                    <a:lnTo>
                      <a:pt x="769" y="345"/>
                    </a:lnTo>
                    <a:lnTo>
                      <a:pt x="806" y="345"/>
                    </a:lnTo>
                    <a:lnTo>
                      <a:pt x="843" y="344"/>
                    </a:lnTo>
                    <a:lnTo>
                      <a:pt x="878" y="344"/>
                    </a:lnTo>
                    <a:lnTo>
                      <a:pt x="915" y="343"/>
                    </a:lnTo>
                    <a:lnTo>
                      <a:pt x="962" y="341"/>
                    </a:lnTo>
                    <a:lnTo>
                      <a:pt x="1010" y="340"/>
                    </a:lnTo>
                    <a:lnTo>
                      <a:pt x="1057" y="338"/>
                    </a:lnTo>
                    <a:lnTo>
                      <a:pt x="1104" y="336"/>
                    </a:lnTo>
                    <a:lnTo>
                      <a:pt x="1151" y="333"/>
                    </a:lnTo>
                    <a:lnTo>
                      <a:pt x="1197" y="330"/>
                    </a:lnTo>
                    <a:lnTo>
                      <a:pt x="1243" y="327"/>
                    </a:lnTo>
                    <a:lnTo>
                      <a:pt x="1288" y="323"/>
                    </a:lnTo>
                    <a:lnTo>
                      <a:pt x="1333" y="320"/>
                    </a:lnTo>
                    <a:lnTo>
                      <a:pt x="1377" y="316"/>
                    </a:lnTo>
                    <a:lnTo>
                      <a:pt x="1420" y="312"/>
                    </a:lnTo>
                    <a:lnTo>
                      <a:pt x="1461" y="308"/>
                    </a:lnTo>
                    <a:lnTo>
                      <a:pt x="1503" y="303"/>
                    </a:lnTo>
                    <a:lnTo>
                      <a:pt x="1542" y="300"/>
                    </a:lnTo>
                    <a:lnTo>
                      <a:pt x="1581" y="295"/>
                    </a:lnTo>
                    <a:lnTo>
                      <a:pt x="1618" y="291"/>
                    </a:lnTo>
                    <a:lnTo>
                      <a:pt x="1654" y="286"/>
                    </a:lnTo>
                    <a:lnTo>
                      <a:pt x="1687" y="283"/>
                    </a:lnTo>
                    <a:lnTo>
                      <a:pt x="1719" y="278"/>
                    </a:lnTo>
                    <a:lnTo>
                      <a:pt x="1750" y="274"/>
                    </a:lnTo>
                    <a:lnTo>
                      <a:pt x="1778" y="270"/>
                    </a:lnTo>
                    <a:lnTo>
                      <a:pt x="1806" y="267"/>
                    </a:lnTo>
                    <a:lnTo>
                      <a:pt x="1830" y="263"/>
                    </a:lnTo>
                    <a:lnTo>
                      <a:pt x="1852" y="260"/>
                    </a:lnTo>
                    <a:lnTo>
                      <a:pt x="1872" y="256"/>
                    </a:lnTo>
                    <a:lnTo>
                      <a:pt x="1890" y="254"/>
                    </a:lnTo>
                    <a:lnTo>
                      <a:pt x="1906" y="252"/>
                    </a:lnTo>
                    <a:lnTo>
                      <a:pt x="1918" y="249"/>
                    </a:lnTo>
                    <a:lnTo>
                      <a:pt x="1928" y="248"/>
                    </a:lnTo>
                    <a:lnTo>
                      <a:pt x="1936" y="247"/>
                    </a:lnTo>
                    <a:lnTo>
                      <a:pt x="1940" y="246"/>
                    </a:lnTo>
                    <a:lnTo>
                      <a:pt x="1941" y="246"/>
                    </a:lnTo>
                    <a:lnTo>
                      <a:pt x="1939" y="246"/>
                    </a:lnTo>
                    <a:lnTo>
                      <a:pt x="1932" y="246"/>
                    </a:lnTo>
                    <a:lnTo>
                      <a:pt x="1922" y="247"/>
                    </a:lnTo>
                    <a:lnTo>
                      <a:pt x="1907" y="247"/>
                    </a:lnTo>
                    <a:lnTo>
                      <a:pt x="1888" y="247"/>
                    </a:lnTo>
                    <a:lnTo>
                      <a:pt x="1867" y="248"/>
                    </a:lnTo>
                    <a:lnTo>
                      <a:pt x="1841" y="249"/>
                    </a:lnTo>
                    <a:lnTo>
                      <a:pt x="1814" y="249"/>
                    </a:lnTo>
                    <a:lnTo>
                      <a:pt x="1783" y="251"/>
                    </a:lnTo>
                    <a:lnTo>
                      <a:pt x="1750" y="252"/>
                    </a:lnTo>
                    <a:lnTo>
                      <a:pt x="1715" y="253"/>
                    </a:lnTo>
                    <a:lnTo>
                      <a:pt x="1678" y="254"/>
                    </a:lnTo>
                    <a:lnTo>
                      <a:pt x="1640" y="256"/>
                    </a:lnTo>
                    <a:lnTo>
                      <a:pt x="1599" y="257"/>
                    </a:lnTo>
                    <a:lnTo>
                      <a:pt x="1559" y="259"/>
                    </a:lnTo>
                    <a:lnTo>
                      <a:pt x="1518" y="260"/>
                    </a:lnTo>
                    <a:lnTo>
                      <a:pt x="1475" y="262"/>
                    </a:lnTo>
                    <a:lnTo>
                      <a:pt x="1432" y="263"/>
                    </a:lnTo>
                    <a:lnTo>
                      <a:pt x="1390" y="264"/>
                    </a:lnTo>
                    <a:lnTo>
                      <a:pt x="1347" y="267"/>
                    </a:lnTo>
                    <a:lnTo>
                      <a:pt x="1306" y="268"/>
                    </a:lnTo>
                    <a:lnTo>
                      <a:pt x="1264" y="270"/>
                    </a:lnTo>
                    <a:lnTo>
                      <a:pt x="1224" y="271"/>
                    </a:lnTo>
                    <a:lnTo>
                      <a:pt x="1185" y="274"/>
                    </a:lnTo>
                    <a:lnTo>
                      <a:pt x="1148" y="275"/>
                    </a:lnTo>
                    <a:lnTo>
                      <a:pt x="1112" y="277"/>
                    </a:lnTo>
                    <a:lnTo>
                      <a:pt x="1078" y="278"/>
                    </a:lnTo>
                    <a:lnTo>
                      <a:pt x="1047" y="279"/>
                    </a:lnTo>
                    <a:lnTo>
                      <a:pt x="1018" y="282"/>
                    </a:lnTo>
                    <a:lnTo>
                      <a:pt x="991" y="283"/>
                    </a:lnTo>
                    <a:lnTo>
                      <a:pt x="968" y="285"/>
                    </a:lnTo>
                    <a:lnTo>
                      <a:pt x="949" y="286"/>
                    </a:lnTo>
                    <a:close/>
                  </a:path>
                </a:pathLst>
              </a:custGeom>
              <a:solidFill>
                <a:schemeClr val="hlink"/>
              </a:solidFill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182" name="Freeform 22">
                <a:extLst>
                  <a:ext uri="{FF2B5EF4-FFF2-40B4-BE49-F238E27FC236}">
                    <a16:creationId xmlns:a16="http://schemas.microsoft.com/office/drawing/2014/main" id="{206F4B64-9B6B-6E4C-80EE-8E043F9140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9" y="1675"/>
                <a:ext cx="50" cy="48"/>
              </a:xfrm>
              <a:custGeom>
                <a:avLst/>
                <a:gdLst>
                  <a:gd name="T0" fmla="*/ 24 w 99"/>
                  <a:gd name="T1" fmla="*/ 16 h 95"/>
                  <a:gd name="T2" fmla="*/ 24 w 99"/>
                  <a:gd name="T3" fmla="*/ 11 h 95"/>
                  <a:gd name="T4" fmla="*/ 25 w 99"/>
                  <a:gd name="T5" fmla="*/ 8 h 95"/>
                  <a:gd name="T6" fmla="*/ 26 w 99"/>
                  <a:gd name="T7" fmla="*/ 3 h 95"/>
                  <a:gd name="T8" fmla="*/ 28 w 99"/>
                  <a:gd name="T9" fmla="*/ 0 h 95"/>
                  <a:gd name="T10" fmla="*/ 16 w 99"/>
                  <a:gd name="T11" fmla="*/ 7 h 95"/>
                  <a:gd name="T12" fmla="*/ 8 w 99"/>
                  <a:gd name="T13" fmla="*/ 17 h 95"/>
                  <a:gd name="T14" fmla="*/ 2 w 99"/>
                  <a:gd name="T15" fmla="*/ 30 h 95"/>
                  <a:gd name="T16" fmla="*/ 0 w 99"/>
                  <a:gd name="T17" fmla="*/ 43 h 95"/>
                  <a:gd name="T18" fmla="*/ 1 w 99"/>
                  <a:gd name="T19" fmla="*/ 54 h 95"/>
                  <a:gd name="T20" fmla="*/ 5 w 99"/>
                  <a:gd name="T21" fmla="*/ 64 h 95"/>
                  <a:gd name="T22" fmla="*/ 9 w 99"/>
                  <a:gd name="T23" fmla="*/ 72 h 95"/>
                  <a:gd name="T24" fmla="*/ 15 w 99"/>
                  <a:gd name="T25" fmla="*/ 80 h 95"/>
                  <a:gd name="T26" fmla="*/ 23 w 99"/>
                  <a:gd name="T27" fmla="*/ 86 h 95"/>
                  <a:gd name="T28" fmla="*/ 31 w 99"/>
                  <a:gd name="T29" fmla="*/ 91 h 95"/>
                  <a:gd name="T30" fmla="*/ 41 w 99"/>
                  <a:gd name="T31" fmla="*/ 94 h 95"/>
                  <a:gd name="T32" fmla="*/ 52 w 99"/>
                  <a:gd name="T33" fmla="*/ 95 h 95"/>
                  <a:gd name="T34" fmla="*/ 60 w 99"/>
                  <a:gd name="T35" fmla="*/ 94 h 95"/>
                  <a:gd name="T36" fmla="*/ 68 w 99"/>
                  <a:gd name="T37" fmla="*/ 93 h 95"/>
                  <a:gd name="T38" fmla="*/ 75 w 99"/>
                  <a:gd name="T39" fmla="*/ 89 h 95"/>
                  <a:gd name="T40" fmla="*/ 81 w 99"/>
                  <a:gd name="T41" fmla="*/ 85 h 95"/>
                  <a:gd name="T42" fmla="*/ 86 w 99"/>
                  <a:gd name="T43" fmla="*/ 80 h 95"/>
                  <a:gd name="T44" fmla="*/ 92 w 99"/>
                  <a:gd name="T45" fmla="*/ 74 h 95"/>
                  <a:gd name="T46" fmla="*/ 95 w 99"/>
                  <a:gd name="T47" fmla="*/ 68 h 95"/>
                  <a:gd name="T48" fmla="*/ 99 w 99"/>
                  <a:gd name="T49" fmla="*/ 61 h 95"/>
                  <a:gd name="T50" fmla="*/ 93 w 99"/>
                  <a:gd name="T51" fmla="*/ 63 h 95"/>
                  <a:gd name="T52" fmla="*/ 87 w 99"/>
                  <a:gd name="T53" fmla="*/ 65 h 95"/>
                  <a:gd name="T54" fmla="*/ 82 w 99"/>
                  <a:gd name="T55" fmla="*/ 66 h 95"/>
                  <a:gd name="T56" fmla="*/ 76 w 99"/>
                  <a:gd name="T57" fmla="*/ 66 h 95"/>
                  <a:gd name="T58" fmla="*/ 66 w 99"/>
                  <a:gd name="T59" fmla="*/ 65 h 95"/>
                  <a:gd name="T60" fmla="*/ 55 w 99"/>
                  <a:gd name="T61" fmla="*/ 63 h 95"/>
                  <a:gd name="T62" fmla="*/ 47 w 99"/>
                  <a:gd name="T63" fmla="*/ 58 h 95"/>
                  <a:gd name="T64" fmla="*/ 39 w 99"/>
                  <a:gd name="T65" fmla="*/ 51 h 95"/>
                  <a:gd name="T66" fmla="*/ 33 w 99"/>
                  <a:gd name="T67" fmla="*/ 45 h 95"/>
                  <a:gd name="T68" fmla="*/ 29 w 99"/>
                  <a:gd name="T69" fmla="*/ 35 h 95"/>
                  <a:gd name="T70" fmla="*/ 25 w 99"/>
                  <a:gd name="T71" fmla="*/ 26 h 95"/>
                  <a:gd name="T72" fmla="*/ 24 w 99"/>
                  <a:gd name="T73" fmla="*/ 16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9" h="95">
                    <a:moveTo>
                      <a:pt x="24" y="16"/>
                    </a:moveTo>
                    <a:lnTo>
                      <a:pt x="24" y="11"/>
                    </a:lnTo>
                    <a:lnTo>
                      <a:pt x="25" y="8"/>
                    </a:lnTo>
                    <a:lnTo>
                      <a:pt x="26" y="3"/>
                    </a:lnTo>
                    <a:lnTo>
                      <a:pt x="28" y="0"/>
                    </a:lnTo>
                    <a:lnTo>
                      <a:pt x="16" y="7"/>
                    </a:lnTo>
                    <a:lnTo>
                      <a:pt x="8" y="17"/>
                    </a:lnTo>
                    <a:lnTo>
                      <a:pt x="2" y="30"/>
                    </a:lnTo>
                    <a:lnTo>
                      <a:pt x="0" y="43"/>
                    </a:lnTo>
                    <a:lnTo>
                      <a:pt x="1" y="54"/>
                    </a:lnTo>
                    <a:lnTo>
                      <a:pt x="5" y="64"/>
                    </a:lnTo>
                    <a:lnTo>
                      <a:pt x="9" y="72"/>
                    </a:lnTo>
                    <a:lnTo>
                      <a:pt x="15" y="80"/>
                    </a:lnTo>
                    <a:lnTo>
                      <a:pt x="23" y="86"/>
                    </a:lnTo>
                    <a:lnTo>
                      <a:pt x="31" y="91"/>
                    </a:lnTo>
                    <a:lnTo>
                      <a:pt x="41" y="94"/>
                    </a:lnTo>
                    <a:lnTo>
                      <a:pt x="52" y="95"/>
                    </a:lnTo>
                    <a:lnTo>
                      <a:pt x="60" y="94"/>
                    </a:lnTo>
                    <a:lnTo>
                      <a:pt x="68" y="93"/>
                    </a:lnTo>
                    <a:lnTo>
                      <a:pt x="75" y="89"/>
                    </a:lnTo>
                    <a:lnTo>
                      <a:pt x="81" y="85"/>
                    </a:lnTo>
                    <a:lnTo>
                      <a:pt x="86" y="80"/>
                    </a:lnTo>
                    <a:lnTo>
                      <a:pt x="92" y="74"/>
                    </a:lnTo>
                    <a:lnTo>
                      <a:pt x="95" y="68"/>
                    </a:lnTo>
                    <a:lnTo>
                      <a:pt x="99" y="61"/>
                    </a:lnTo>
                    <a:lnTo>
                      <a:pt x="93" y="63"/>
                    </a:lnTo>
                    <a:lnTo>
                      <a:pt x="87" y="65"/>
                    </a:lnTo>
                    <a:lnTo>
                      <a:pt x="82" y="66"/>
                    </a:lnTo>
                    <a:lnTo>
                      <a:pt x="76" y="66"/>
                    </a:lnTo>
                    <a:lnTo>
                      <a:pt x="66" y="65"/>
                    </a:lnTo>
                    <a:lnTo>
                      <a:pt x="55" y="63"/>
                    </a:lnTo>
                    <a:lnTo>
                      <a:pt x="47" y="58"/>
                    </a:lnTo>
                    <a:lnTo>
                      <a:pt x="39" y="51"/>
                    </a:lnTo>
                    <a:lnTo>
                      <a:pt x="33" y="45"/>
                    </a:lnTo>
                    <a:lnTo>
                      <a:pt x="29" y="35"/>
                    </a:lnTo>
                    <a:lnTo>
                      <a:pt x="25" y="26"/>
                    </a:lnTo>
                    <a:lnTo>
                      <a:pt x="24" y="16"/>
                    </a:lnTo>
                    <a:close/>
                  </a:path>
                </a:pathLst>
              </a:custGeom>
              <a:solidFill>
                <a:schemeClr val="hlink"/>
              </a:solidFill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183" name="Freeform 23">
                <a:extLst>
                  <a:ext uri="{FF2B5EF4-FFF2-40B4-BE49-F238E27FC236}">
                    <a16:creationId xmlns:a16="http://schemas.microsoft.com/office/drawing/2014/main" id="{7A50CF33-820D-2141-8D32-04AE790DA0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2" y="1675"/>
                <a:ext cx="50" cy="48"/>
              </a:xfrm>
              <a:custGeom>
                <a:avLst/>
                <a:gdLst>
                  <a:gd name="T0" fmla="*/ 25 w 100"/>
                  <a:gd name="T1" fmla="*/ 16 h 95"/>
                  <a:gd name="T2" fmla="*/ 25 w 100"/>
                  <a:gd name="T3" fmla="*/ 11 h 95"/>
                  <a:gd name="T4" fmla="*/ 26 w 100"/>
                  <a:gd name="T5" fmla="*/ 8 h 95"/>
                  <a:gd name="T6" fmla="*/ 27 w 100"/>
                  <a:gd name="T7" fmla="*/ 3 h 95"/>
                  <a:gd name="T8" fmla="*/ 28 w 100"/>
                  <a:gd name="T9" fmla="*/ 0 h 95"/>
                  <a:gd name="T10" fmla="*/ 17 w 100"/>
                  <a:gd name="T11" fmla="*/ 8 h 95"/>
                  <a:gd name="T12" fmla="*/ 9 w 100"/>
                  <a:gd name="T13" fmla="*/ 18 h 95"/>
                  <a:gd name="T14" fmla="*/ 3 w 100"/>
                  <a:gd name="T15" fmla="*/ 31 h 95"/>
                  <a:gd name="T16" fmla="*/ 0 w 100"/>
                  <a:gd name="T17" fmla="*/ 45 h 95"/>
                  <a:gd name="T18" fmla="*/ 2 w 100"/>
                  <a:gd name="T19" fmla="*/ 55 h 95"/>
                  <a:gd name="T20" fmla="*/ 5 w 100"/>
                  <a:gd name="T21" fmla="*/ 64 h 95"/>
                  <a:gd name="T22" fmla="*/ 10 w 100"/>
                  <a:gd name="T23" fmla="*/ 72 h 95"/>
                  <a:gd name="T24" fmla="*/ 15 w 100"/>
                  <a:gd name="T25" fmla="*/ 80 h 95"/>
                  <a:gd name="T26" fmla="*/ 23 w 100"/>
                  <a:gd name="T27" fmla="*/ 86 h 95"/>
                  <a:gd name="T28" fmla="*/ 32 w 100"/>
                  <a:gd name="T29" fmla="*/ 91 h 95"/>
                  <a:gd name="T30" fmla="*/ 42 w 100"/>
                  <a:gd name="T31" fmla="*/ 94 h 95"/>
                  <a:gd name="T32" fmla="*/ 52 w 100"/>
                  <a:gd name="T33" fmla="*/ 95 h 95"/>
                  <a:gd name="T34" fmla="*/ 60 w 100"/>
                  <a:gd name="T35" fmla="*/ 94 h 95"/>
                  <a:gd name="T36" fmla="*/ 68 w 100"/>
                  <a:gd name="T37" fmla="*/ 93 h 95"/>
                  <a:gd name="T38" fmla="*/ 75 w 100"/>
                  <a:gd name="T39" fmla="*/ 89 h 95"/>
                  <a:gd name="T40" fmla="*/ 81 w 100"/>
                  <a:gd name="T41" fmla="*/ 86 h 95"/>
                  <a:gd name="T42" fmla="*/ 87 w 100"/>
                  <a:gd name="T43" fmla="*/ 80 h 95"/>
                  <a:gd name="T44" fmla="*/ 93 w 100"/>
                  <a:gd name="T45" fmla="*/ 74 h 95"/>
                  <a:gd name="T46" fmla="*/ 96 w 100"/>
                  <a:gd name="T47" fmla="*/ 68 h 95"/>
                  <a:gd name="T48" fmla="*/ 100 w 100"/>
                  <a:gd name="T49" fmla="*/ 61 h 95"/>
                  <a:gd name="T50" fmla="*/ 94 w 100"/>
                  <a:gd name="T51" fmla="*/ 64 h 95"/>
                  <a:gd name="T52" fmla="*/ 88 w 100"/>
                  <a:gd name="T53" fmla="*/ 65 h 95"/>
                  <a:gd name="T54" fmla="*/ 82 w 100"/>
                  <a:gd name="T55" fmla="*/ 68 h 95"/>
                  <a:gd name="T56" fmla="*/ 76 w 100"/>
                  <a:gd name="T57" fmla="*/ 68 h 95"/>
                  <a:gd name="T58" fmla="*/ 66 w 100"/>
                  <a:gd name="T59" fmla="*/ 66 h 95"/>
                  <a:gd name="T60" fmla="*/ 56 w 100"/>
                  <a:gd name="T61" fmla="*/ 63 h 95"/>
                  <a:gd name="T62" fmla="*/ 48 w 100"/>
                  <a:gd name="T63" fmla="*/ 58 h 95"/>
                  <a:gd name="T64" fmla="*/ 40 w 100"/>
                  <a:gd name="T65" fmla="*/ 53 h 95"/>
                  <a:gd name="T66" fmla="*/ 34 w 100"/>
                  <a:gd name="T67" fmla="*/ 45 h 95"/>
                  <a:gd name="T68" fmla="*/ 29 w 100"/>
                  <a:gd name="T69" fmla="*/ 36 h 95"/>
                  <a:gd name="T70" fmla="*/ 26 w 100"/>
                  <a:gd name="T71" fmla="*/ 26 h 95"/>
                  <a:gd name="T72" fmla="*/ 25 w 100"/>
                  <a:gd name="T73" fmla="*/ 16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0" h="95">
                    <a:moveTo>
                      <a:pt x="25" y="16"/>
                    </a:moveTo>
                    <a:lnTo>
                      <a:pt x="25" y="11"/>
                    </a:lnTo>
                    <a:lnTo>
                      <a:pt x="26" y="8"/>
                    </a:lnTo>
                    <a:lnTo>
                      <a:pt x="27" y="3"/>
                    </a:lnTo>
                    <a:lnTo>
                      <a:pt x="28" y="0"/>
                    </a:lnTo>
                    <a:lnTo>
                      <a:pt x="17" y="8"/>
                    </a:lnTo>
                    <a:lnTo>
                      <a:pt x="9" y="18"/>
                    </a:lnTo>
                    <a:lnTo>
                      <a:pt x="3" y="31"/>
                    </a:lnTo>
                    <a:lnTo>
                      <a:pt x="0" y="45"/>
                    </a:lnTo>
                    <a:lnTo>
                      <a:pt x="2" y="55"/>
                    </a:lnTo>
                    <a:lnTo>
                      <a:pt x="5" y="64"/>
                    </a:lnTo>
                    <a:lnTo>
                      <a:pt x="10" y="72"/>
                    </a:lnTo>
                    <a:lnTo>
                      <a:pt x="15" y="80"/>
                    </a:lnTo>
                    <a:lnTo>
                      <a:pt x="23" y="86"/>
                    </a:lnTo>
                    <a:lnTo>
                      <a:pt x="32" y="91"/>
                    </a:lnTo>
                    <a:lnTo>
                      <a:pt x="42" y="94"/>
                    </a:lnTo>
                    <a:lnTo>
                      <a:pt x="52" y="95"/>
                    </a:lnTo>
                    <a:lnTo>
                      <a:pt x="60" y="94"/>
                    </a:lnTo>
                    <a:lnTo>
                      <a:pt x="68" y="93"/>
                    </a:lnTo>
                    <a:lnTo>
                      <a:pt x="75" y="89"/>
                    </a:lnTo>
                    <a:lnTo>
                      <a:pt x="81" y="86"/>
                    </a:lnTo>
                    <a:lnTo>
                      <a:pt x="87" y="80"/>
                    </a:lnTo>
                    <a:lnTo>
                      <a:pt x="93" y="74"/>
                    </a:lnTo>
                    <a:lnTo>
                      <a:pt x="96" y="68"/>
                    </a:lnTo>
                    <a:lnTo>
                      <a:pt x="100" y="61"/>
                    </a:lnTo>
                    <a:lnTo>
                      <a:pt x="94" y="64"/>
                    </a:lnTo>
                    <a:lnTo>
                      <a:pt x="88" y="65"/>
                    </a:lnTo>
                    <a:lnTo>
                      <a:pt x="82" y="68"/>
                    </a:lnTo>
                    <a:lnTo>
                      <a:pt x="76" y="68"/>
                    </a:lnTo>
                    <a:lnTo>
                      <a:pt x="66" y="66"/>
                    </a:lnTo>
                    <a:lnTo>
                      <a:pt x="56" y="63"/>
                    </a:lnTo>
                    <a:lnTo>
                      <a:pt x="48" y="58"/>
                    </a:lnTo>
                    <a:lnTo>
                      <a:pt x="40" y="53"/>
                    </a:lnTo>
                    <a:lnTo>
                      <a:pt x="34" y="45"/>
                    </a:lnTo>
                    <a:lnTo>
                      <a:pt x="29" y="36"/>
                    </a:lnTo>
                    <a:lnTo>
                      <a:pt x="26" y="26"/>
                    </a:lnTo>
                    <a:lnTo>
                      <a:pt x="25" y="16"/>
                    </a:lnTo>
                    <a:close/>
                  </a:path>
                </a:pathLst>
              </a:custGeom>
              <a:solidFill>
                <a:schemeClr val="hlink"/>
              </a:solidFill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184" name="Freeform 24">
                <a:extLst>
                  <a:ext uri="{FF2B5EF4-FFF2-40B4-BE49-F238E27FC236}">
                    <a16:creationId xmlns:a16="http://schemas.microsoft.com/office/drawing/2014/main" id="{7B066462-6D90-6E47-B0AD-394C2260D6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0" y="1599"/>
                <a:ext cx="32" cy="88"/>
              </a:xfrm>
              <a:custGeom>
                <a:avLst/>
                <a:gdLst>
                  <a:gd name="T0" fmla="*/ 0 w 65"/>
                  <a:gd name="T1" fmla="*/ 1 h 176"/>
                  <a:gd name="T2" fmla="*/ 4 w 65"/>
                  <a:gd name="T3" fmla="*/ 176 h 176"/>
                  <a:gd name="T4" fmla="*/ 65 w 65"/>
                  <a:gd name="T5" fmla="*/ 0 h 176"/>
                  <a:gd name="T6" fmla="*/ 0 w 65"/>
                  <a:gd name="T7" fmla="*/ 1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176">
                    <a:moveTo>
                      <a:pt x="0" y="1"/>
                    </a:moveTo>
                    <a:lnTo>
                      <a:pt x="4" y="176"/>
                    </a:lnTo>
                    <a:lnTo>
                      <a:pt x="65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hlink"/>
              </a:solidFill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185" name="Freeform 25">
                <a:extLst>
                  <a:ext uri="{FF2B5EF4-FFF2-40B4-BE49-F238E27FC236}">
                    <a16:creationId xmlns:a16="http://schemas.microsoft.com/office/drawing/2014/main" id="{CD6FBE52-0C30-4246-8643-C972D17AE1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6" y="1603"/>
                <a:ext cx="72" cy="56"/>
              </a:xfrm>
              <a:custGeom>
                <a:avLst/>
                <a:gdLst>
                  <a:gd name="T0" fmla="*/ 0 w 144"/>
                  <a:gd name="T1" fmla="*/ 0 h 111"/>
                  <a:gd name="T2" fmla="*/ 132 w 144"/>
                  <a:gd name="T3" fmla="*/ 111 h 111"/>
                  <a:gd name="T4" fmla="*/ 144 w 144"/>
                  <a:gd name="T5" fmla="*/ 63 h 111"/>
                  <a:gd name="T6" fmla="*/ 0 w 144"/>
                  <a:gd name="T7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4" h="111">
                    <a:moveTo>
                      <a:pt x="0" y="0"/>
                    </a:moveTo>
                    <a:lnTo>
                      <a:pt x="132" y="111"/>
                    </a:lnTo>
                    <a:lnTo>
                      <a:pt x="144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hlink"/>
              </a:solidFill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186" name="Freeform 26">
                <a:extLst>
                  <a:ext uri="{FF2B5EF4-FFF2-40B4-BE49-F238E27FC236}">
                    <a16:creationId xmlns:a16="http://schemas.microsoft.com/office/drawing/2014/main" id="{F275B54B-127D-3947-9B02-0B58B0AFDB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8" y="1632"/>
                <a:ext cx="38" cy="22"/>
              </a:xfrm>
              <a:custGeom>
                <a:avLst/>
                <a:gdLst>
                  <a:gd name="T0" fmla="*/ 76 w 76"/>
                  <a:gd name="T1" fmla="*/ 0 h 44"/>
                  <a:gd name="T2" fmla="*/ 0 w 76"/>
                  <a:gd name="T3" fmla="*/ 0 h 44"/>
                  <a:gd name="T4" fmla="*/ 76 w 76"/>
                  <a:gd name="T5" fmla="*/ 44 h 44"/>
                  <a:gd name="T6" fmla="*/ 76 w 76"/>
                  <a:gd name="T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" h="44">
                    <a:moveTo>
                      <a:pt x="76" y="0"/>
                    </a:moveTo>
                    <a:lnTo>
                      <a:pt x="0" y="0"/>
                    </a:lnTo>
                    <a:lnTo>
                      <a:pt x="76" y="44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chemeClr val="hlink"/>
              </a:solidFill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187" name="Freeform 27">
                <a:extLst>
                  <a:ext uri="{FF2B5EF4-FFF2-40B4-BE49-F238E27FC236}">
                    <a16:creationId xmlns:a16="http://schemas.microsoft.com/office/drawing/2014/main" id="{BDE16A93-98A2-3043-93E6-34955C1128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8" y="1663"/>
                <a:ext cx="38" cy="22"/>
              </a:xfrm>
              <a:custGeom>
                <a:avLst/>
                <a:gdLst>
                  <a:gd name="T0" fmla="*/ 76 w 76"/>
                  <a:gd name="T1" fmla="*/ 0 h 44"/>
                  <a:gd name="T2" fmla="*/ 0 w 76"/>
                  <a:gd name="T3" fmla="*/ 0 h 44"/>
                  <a:gd name="T4" fmla="*/ 76 w 76"/>
                  <a:gd name="T5" fmla="*/ 44 h 44"/>
                  <a:gd name="T6" fmla="*/ 76 w 76"/>
                  <a:gd name="T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" h="44">
                    <a:moveTo>
                      <a:pt x="76" y="0"/>
                    </a:moveTo>
                    <a:lnTo>
                      <a:pt x="0" y="0"/>
                    </a:lnTo>
                    <a:lnTo>
                      <a:pt x="76" y="44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chemeClr val="hlink"/>
              </a:solidFill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8188" name="Line 28">
              <a:extLst>
                <a:ext uri="{FF2B5EF4-FFF2-40B4-BE49-F238E27FC236}">
                  <a16:creationId xmlns:a16="http://schemas.microsoft.com/office/drawing/2014/main" id="{204BCC25-1F04-0B47-BB4D-A02A8E6761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1872"/>
              <a:ext cx="720" cy="1344"/>
            </a:xfrm>
            <a:prstGeom prst="line">
              <a:avLst/>
            </a:prstGeom>
            <a:noFill/>
            <a:ln w="5715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48189" name="Group 29">
              <a:extLst>
                <a:ext uri="{FF2B5EF4-FFF2-40B4-BE49-F238E27FC236}">
                  <a16:creationId xmlns:a16="http://schemas.microsoft.com/office/drawing/2014/main" id="{CAA89671-737F-F247-B49F-2C4C5A20A4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8" y="1536"/>
              <a:ext cx="1151" cy="381"/>
              <a:chOff x="2262" y="1344"/>
              <a:chExt cx="1151" cy="381"/>
            </a:xfrm>
          </p:grpSpPr>
          <p:sp>
            <p:nvSpPr>
              <p:cNvPr id="348190" name="Freeform 30">
                <a:extLst>
                  <a:ext uri="{FF2B5EF4-FFF2-40B4-BE49-F238E27FC236}">
                    <a16:creationId xmlns:a16="http://schemas.microsoft.com/office/drawing/2014/main" id="{C236FC68-6C27-5E4B-8D04-F82F64116B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1" y="1344"/>
                <a:ext cx="352" cy="113"/>
              </a:xfrm>
              <a:custGeom>
                <a:avLst/>
                <a:gdLst>
                  <a:gd name="T0" fmla="*/ 0 w 705"/>
                  <a:gd name="T1" fmla="*/ 219 h 226"/>
                  <a:gd name="T2" fmla="*/ 119 w 705"/>
                  <a:gd name="T3" fmla="*/ 226 h 226"/>
                  <a:gd name="T4" fmla="*/ 364 w 705"/>
                  <a:gd name="T5" fmla="*/ 55 h 226"/>
                  <a:gd name="T6" fmla="*/ 705 w 705"/>
                  <a:gd name="T7" fmla="*/ 33 h 226"/>
                  <a:gd name="T8" fmla="*/ 353 w 705"/>
                  <a:gd name="T9" fmla="*/ 0 h 226"/>
                  <a:gd name="T10" fmla="*/ 0 w 705"/>
                  <a:gd name="T11" fmla="*/ 219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05" h="226">
                    <a:moveTo>
                      <a:pt x="0" y="219"/>
                    </a:moveTo>
                    <a:lnTo>
                      <a:pt x="119" y="226"/>
                    </a:lnTo>
                    <a:lnTo>
                      <a:pt x="364" y="55"/>
                    </a:lnTo>
                    <a:lnTo>
                      <a:pt x="705" y="33"/>
                    </a:lnTo>
                    <a:lnTo>
                      <a:pt x="353" y="0"/>
                    </a:lnTo>
                    <a:lnTo>
                      <a:pt x="0" y="2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191" name="Freeform 31">
                <a:extLst>
                  <a:ext uri="{FF2B5EF4-FFF2-40B4-BE49-F238E27FC236}">
                    <a16:creationId xmlns:a16="http://schemas.microsoft.com/office/drawing/2014/main" id="{3DD17C34-913B-E644-9628-7134661AB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6" y="1375"/>
                <a:ext cx="182" cy="51"/>
              </a:xfrm>
              <a:custGeom>
                <a:avLst/>
                <a:gdLst>
                  <a:gd name="T0" fmla="*/ 55 w 364"/>
                  <a:gd name="T1" fmla="*/ 34 h 103"/>
                  <a:gd name="T2" fmla="*/ 0 w 364"/>
                  <a:gd name="T3" fmla="*/ 103 h 103"/>
                  <a:gd name="T4" fmla="*/ 364 w 364"/>
                  <a:gd name="T5" fmla="*/ 0 h 103"/>
                  <a:gd name="T6" fmla="*/ 55 w 364"/>
                  <a:gd name="T7" fmla="*/ 34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4" h="103">
                    <a:moveTo>
                      <a:pt x="55" y="34"/>
                    </a:moveTo>
                    <a:lnTo>
                      <a:pt x="0" y="103"/>
                    </a:lnTo>
                    <a:lnTo>
                      <a:pt x="364" y="0"/>
                    </a:lnTo>
                    <a:lnTo>
                      <a:pt x="55" y="3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192" name="Freeform 32">
                <a:extLst>
                  <a:ext uri="{FF2B5EF4-FFF2-40B4-BE49-F238E27FC236}">
                    <a16:creationId xmlns:a16="http://schemas.microsoft.com/office/drawing/2014/main" id="{85C892D4-1E9A-EE42-8001-25E1065730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3" y="1396"/>
                <a:ext cx="103" cy="165"/>
              </a:xfrm>
              <a:custGeom>
                <a:avLst/>
                <a:gdLst>
                  <a:gd name="T0" fmla="*/ 207 w 207"/>
                  <a:gd name="T1" fmla="*/ 0 h 330"/>
                  <a:gd name="T2" fmla="*/ 0 w 207"/>
                  <a:gd name="T3" fmla="*/ 330 h 330"/>
                  <a:gd name="T4" fmla="*/ 121 w 207"/>
                  <a:gd name="T5" fmla="*/ 15 h 330"/>
                  <a:gd name="T6" fmla="*/ 207 w 207"/>
                  <a:gd name="T7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7" h="330">
                    <a:moveTo>
                      <a:pt x="207" y="0"/>
                    </a:moveTo>
                    <a:lnTo>
                      <a:pt x="0" y="330"/>
                    </a:lnTo>
                    <a:lnTo>
                      <a:pt x="121" y="15"/>
                    </a:lnTo>
                    <a:lnTo>
                      <a:pt x="20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193" name="Freeform 33">
                <a:extLst>
                  <a:ext uri="{FF2B5EF4-FFF2-40B4-BE49-F238E27FC236}">
                    <a16:creationId xmlns:a16="http://schemas.microsoft.com/office/drawing/2014/main" id="{97893A2C-B1E2-4043-8F46-162CE84E4D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2" y="1477"/>
                <a:ext cx="258" cy="66"/>
              </a:xfrm>
              <a:custGeom>
                <a:avLst/>
                <a:gdLst>
                  <a:gd name="T0" fmla="*/ 516 w 517"/>
                  <a:gd name="T1" fmla="*/ 71 h 131"/>
                  <a:gd name="T2" fmla="*/ 505 w 517"/>
                  <a:gd name="T3" fmla="*/ 56 h 131"/>
                  <a:gd name="T4" fmla="*/ 486 w 517"/>
                  <a:gd name="T5" fmla="*/ 41 h 131"/>
                  <a:gd name="T6" fmla="*/ 457 w 517"/>
                  <a:gd name="T7" fmla="*/ 29 h 131"/>
                  <a:gd name="T8" fmla="*/ 422 w 517"/>
                  <a:gd name="T9" fmla="*/ 18 h 131"/>
                  <a:gd name="T10" fmla="*/ 381 w 517"/>
                  <a:gd name="T11" fmla="*/ 9 h 131"/>
                  <a:gd name="T12" fmla="*/ 334 w 517"/>
                  <a:gd name="T13" fmla="*/ 3 h 131"/>
                  <a:gd name="T14" fmla="*/ 283 w 517"/>
                  <a:gd name="T15" fmla="*/ 0 h 131"/>
                  <a:gd name="T16" fmla="*/ 232 w 517"/>
                  <a:gd name="T17" fmla="*/ 0 h 131"/>
                  <a:gd name="T18" fmla="*/ 187 w 517"/>
                  <a:gd name="T19" fmla="*/ 2 h 131"/>
                  <a:gd name="T20" fmla="*/ 145 w 517"/>
                  <a:gd name="T21" fmla="*/ 8 h 131"/>
                  <a:gd name="T22" fmla="*/ 106 w 517"/>
                  <a:gd name="T23" fmla="*/ 14 h 131"/>
                  <a:gd name="T24" fmla="*/ 72 w 517"/>
                  <a:gd name="T25" fmla="*/ 23 h 131"/>
                  <a:gd name="T26" fmla="*/ 43 w 517"/>
                  <a:gd name="T27" fmla="*/ 33 h 131"/>
                  <a:gd name="T28" fmla="*/ 20 w 517"/>
                  <a:gd name="T29" fmla="*/ 45 h 131"/>
                  <a:gd name="T30" fmla="*/ 4 w 517"/>
                  <a:gd name="T31" fmla="*/ 57 h 131"/>
                  <a:gd name="T32" fmla="*/ 9 w 517"/>
                  <a:gd name="T33" fmla="*/ 61 h 131"/>
                  <a:gd name="T34" fmla="*/ 30 w 517"/>
                  <a:gd name="T35" fmla="*/ 55 h 131"/>
                  <a:gd name="T36" fmla="*/ 52 w 517"/>
                  <a:gd name="T37" fmla="*/ 51 h 131"/>
                  <a:gd name="T38" fmla="*/ 75 w 517"/>
                  <a:gd name="T39" fmla="*/ 46 h 131"/>
                  <a:gd name="T40" fmla="*/ 100 w 517"/>
                  <a:gd name="T41" fmla="*/ 43 h 131"/>
                  <a:gd name="T42" fmla="*/ 126 w 517"/>
                  <a:gd name="T43" fmla="*/ 40 h 131"/>
                  <a:gd name="T44" fmla="*/ 154 w 517"/>
                  <a:gd name="T45" fmla="*/ 38 h 131"/>
                  <a:gd name="T46" fmla="*/ 183 w 517"/>
                  <a:gd name="T47" fmla="*/ 37 h 131"/>
                  <a:gd name="T48" fmla="*/ 224 w 517"/>
                  <a:gd name="T49" fmla="*/ 37 h 131"/>
                  <a:gd name="T50" fmla="*/ 275 w 517"/>
                  <a:gd name="T51" fmla="*/ 40 h 131"/>
                  <a:gd name="T52" fmla="*/ 322 w 517"/>
                  <a:gd name="T53" fmla="*/ 47 h 131"/>
                  <a:gd name="T54" fmla="*/ 364 w 517"/>
                  <a:gd name="T55" fmla="*/ 55 h 131"/>
                  <a:gd name="T56" fmla="*/ 398 w 517"/>
                  <a:gd name="T57" fmla="*/ 67 h 131"/>
                  <a:gd name="T58" fmla="*/ 427 w 517"/>
                  <a:gd name="T59" fmla="*/ 79 h 131"/>
                  <a:gd name="T60" fmla="*/ 447 w 517"/>
                  <a:gd name="T61" fmla="*/ 93 h 131"/>
                  <a:gd name="T62" fmla="*/ 457 w 517"/>
                  <a:gd name="T63" fmla="*/ 109 h 131"/>
                  <a:gd name="T64" fmla="*/ 458 w 517"/>
                  <a:gd name="T65" fmla="*/ 121 h 131"/>
                  <a:gd name="T66" fmla="*/ 455 w 517"/>
                  <a:gd name="T67" fmla="*/ 128 h 131"/>
                  <a:gd name="T68" fmla="*/ 467 w 517"/>
                  <a:gd name="T69" fmla="*/ 125 h 131"/>
                  <a:gd name="T70" fmla="*/ 490 w 517"/>
                  <a:gd name="T71" fmla="*/ 114 h 131"/>
                  <a:gd name="T72" fmla="*/ 508 w 517"/>
                  <a:gd name="T73" fmla="*/ 101 h 131"/>
                  <a:gd name="T74" fmla="*/ 516 w 517"/>
                  <a:gd name="T75" fmla="*/ 86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17" h="131">
                    <a:moveTo>
                      <a:pt x="517" y="79"/>
                    </a:moveTo>
                    <a:lnTo>
                      <a:pt x="516" y="71"/>
                    </a:lnTo>
                    <a:lnTo>
                      <a:pt x="511" y="63"/>
                    </a:lnTo>
                    <a:lnTo>
                      <a:pt x="505" y="56"/>
                    </a:lnTo>
                    <a:lnTo>
                      <a:pt x="496" y="48"/>
                    </a:lnTo>
                    <a:lnTo>
                      <a:pt x="486" y="41"/>
                    </a:lnTo>
                    <a:lnTo>
                      <a:pt x="472" y="34"/>
                    </a:lnTo>
                    <a:lnTo>
                      <a:pt x="457" y="29"/>
                    </a:lnTo>
                    <a:lnTo>
                      <a:pt x="441" y="23"/>
                    </a:lnTo>
                    <a:lnTo>
                      <a:pt x="422" y="18"/>
                    </a:lnTo>
                    <a:lnTo>
                      <a:pt x="402" y="14"/>
                    </a:lnTo>
                    <a:lnTo>
                      <a:pt x="381" y="9"/>
                    </a:lnTo>
                    <a:lnTo>
                      <a:pt x="358" y="6"/>
                    </a:lnTo>
                    <a:lnTo>
                      <a:pt x="334" y="3"/>
                    </a:lnTo>
                    <a:lnTo>
                      <a:pt x="310" y="1"/>
                    </a:lnTo>
                    <a:lnTo>
                      <a:pt x="283" y="0"/>
                    </a:lnTo>
                    <a:lnTo>
                      <a:pt x="257" y="0"/>
                    </a:lnTo>
                    <a:lnTo>
                      <a:pt x="232" y="0"/>
                    </a:lnTo>
                    <a:lnTo>
                      <a:pt x="209" y="1"/>
                    </a:lnTo>
                    <a:lnTo>
                      <a:pt x="187" y="2"/>
                    </a:lnTo>
                    <a:lnTo>
                      <a:pt x="166" y="5"/>
                    </a:lnTo>
                    <a:lnTo>
                      <a:pt x="145" y="8"/>
                    </a:lnTo>
                    <a:lnTo>
                      <a:pt x="125" y="10"/>
                    </a:lnTo>
                    <a:lnTo>
                      <a:pt x="106" y="14"/>
                    </a:lnTo>
                    <a:lnTo>
                      <a:pt x="88" y="18"/>
                    </a:lnTo>
                    <a:lnTo>
                      <a:pt x="72" y="23"/>
                    </a:lnTo>
                    <a:lnTo>
                      <a:pt x="57" y="28"/>
                    </a:lnTo>
                    <a:lnTo>
                      <a:pt x="43" y="33"/>
                    </a:lnTo>
                    <a:lnTo>
                      <a:pt x="31" y="39"/>
                    </a:lnTo>
                    <a:lnTo>
                      <a:pt x="20" y="45"/>
                    </a:lnTo>
                    <a:lnTo>
                      <a:pt x="11" y="51"/>
                    </a:lnTo>
                    <a:lnTo>
                      <a:pt x="4" y="57"/>
                    </a:lnTo>
                    <a:lnTo>
                      <a:pt x="0" y="64"/>
                    </a:lnTo>
                    <a:lnTo>
                      <a:pt x="9" y="61"/>
                    </a:lnTo>
                    <a:lnTo>
                      <a:pt x="19" y="59"/>
                    </a:lnTo>
                    <a:lnTo>
                      <a:pt x="30" y="55"/>
                    </a:lnTo>
                    <a:lnTo>
                      <a:pt x="40" y="53"/>
                    </a:lnTo>
                    <a:lnTo>
                      <a:pt x="52" y="51"/>
                    </a:lnTo>
                    <a:lnTo>
                      <a:pt x="63" y="48"/>
                    </a:lnTo>
                    <a:lnTo>
                      <a:pt x="75" y="46"/>
                    </a:lnTo>
                    <a:lnTo>
                      <a:pt x="87" y="44"/>
                    </a:lnTo>
                    <a:lnTo>
                      <a:pt x="100" y="43"/>
                    </a:lnTo>
                    <a:lnTo>
                      <a:pt x="113" y="41"/>
                    </a:lnTo>
                    <a:lnTo>
                      <a:pt x="126" y="40"/>
                    </a:lnTo>
                    <a:lnTo>
                      <a:pt x="140" y="39"/>
                    </a:lnTo>
                    <a:lnTo>
                      <a:pt x="154" y="38"/>
                    </a:lnTo>
                    <a:lnTo>
                      <a:pt x="169" y="37"/>
                    </a:lnTo>
                    <a:lnTo>
                      <a:pt x="183" y="37"/>
                    </a:lnTo>
                    <a:lnTo>
                      <a:pt x="198" y="37"/>
                    </a:lnTo>
                    <a:lnTo>
                      <a:pt x="224" y="37"/>
                    </a:lnTo>
                    <a:lnTo>
                      <a:pt x="251" y="38"/>
                    </a:lnTo>
                    <a:lnTo>
                      <a:pt x="275" y="40"/>
                    </a:lnTo>
                    <a:lnTo>
                      <a:pt x="299" y="44"/>
                    </a:lnTo>
                    <a:lnTo>
                      <a:pt x="322" y="47"/>
                    </a:lnTo>
                    <a:lnTo>
                      <a:pt x="343" y="51"/>
                    </a:lnTo>
                    <a:lnTo>
                      <a:pt x="364" y="55"/>
                    </a:lnTo>
                    <a:lnTo>
                      <a:pt x="382" y="61"/>
                    </a:lnTo>
                    <a:lnTo>
                      <a:pt x="398" y="67"/>
                    </a:lnTo>
                    <a:lnTo>
                      <a:pt x="413" y="72"/>
                    </a:lnTo>
                    <a:lnTo>
                      <a:pt x="427" y="79"/>
                    </a:lnTo>
                    <a:lnTo>
                      <a:pt x="437" y="86"/>
                    </a:lnTo>
                    <a:lnTo>
                      <a:pt x="447" y="93"/>
                    </a:lnTo>
                    <a:lnTo>
                      <a:pt x="452" y="101"/>
                    </a:lnTo>
                    <a:lnTo>
                      <a:pt x="457" y="109"/>
                    </a:lnTo>
                    <a:lnTo>
                      <a:pt x="458" y="117"/>
                    </a:lnTo>
                    <a:lnTo>
                      <a:pt x="458" y="121"/>
                    </a:lnTo>
                    <a:lnTo>
                      <a:pt x="457" y="124"/>
                    </a:lnTo>
                    <a:lnTo>
                      <a:pt x="455" y="128"/>
                    </a:lnTo>
                    <a:lnTo>
                      <a:pt x="454" y="131"/>
                    </a:lnTo>
                    <a:lnTo>
                      <a:pt x="467" y="125"/>
                    </a:lnTo>
                    <a:lnTo>
                      <a:pt x="480" y="120"/>
                    </a:lnTo>
                    <a:lnTo>
                      <a:pt x="490" y="114"/>
                    </a:lnTo>
                    <a:lnTo>
                      <a:pt x="500" y="107"/>
                    </a:lnTo>
                    <a:lnTo>
                      <a:pt x="508" y="101"/>
                    </a:lnTo>
                    <a:lnTo>
                      <a:pt x="512" y="94"/>
                    </a:lnTo>
                    <a:lnTo>
                      <a:pt x="516" y="86"/>
                    </a:lnTo>
                    <a:lnTo>
                      <a:pt x="517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194" name="Freeform 34">
                <a:extLst>
                  <a:ext uri="{FF2B5EF4-FFF2-40B4-BE49-F238E27FC236}">
                    <a16:creationId xmlns:a16="http://schemas.microsoft.com/office/drawing/2014/main" id="{EFA7DE02-8948-2D4B-B06E-7538907EFE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9" y="1513"/>
                <a:ext cx="416" cy="79"/>
              </a:xfrm>
              <a:custGeom>
                <a:avLst/>
                <a:gdLst>
                  <a:gd name="T0" fmla="*/ 131 w 830"/>
                  <a:gd name="T1" fmla="*/ 159 h 159"/>
                  <a:gd name="T2" fmla="*/ 537 w 830"/>
                  <a:gd name="T3" fmla="*/ 53 h 159"/>
                  <a:gd name="T4" fmla="*/ 830 w 830"/>
                  <a:gd name="T5" fmla="*/ 20 h 159"/>
                  <a:gd name="T6" fmla="*/ 522 w 830"/>
                  <a:gd name="T7" fmla="*/ 0 h 159"/>
                  <a:gd name="T8" fmla="*/ 0 w 830"/>
                  <a:gd name="T9" fmla="*/ 158 h 159"/>
                  <a:gd name="T10" fmla="*/ 131 w 830"/>
                  <a:gd name="T11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0" h="159">
                    <a:moveTo>
                      <a:pt x="131" y="159"/>
                    </a:moveTo>
                    <a:lnTo>
                      <a:pt x="537" y="53"/>
                    </a:lnTo>
                    <a:lnTo>
                      <a:pt x="830" y="20"/>
                    </a:lnTo>
                    <a:lnTo>
                      <a:pt x="522" y="0"/>
                    </a:lnTo>
                    <a:lnTo>
                      <a:pt x="0" y="158"/>
                    </a:lnTo>
                    <a:lnTo>
                      <a:pt x="131" y="15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195" name="Freeform 35">
                <a:extLst>
                  <a:ext uri="{FF2B5EF4-FFF2-40B4-BE49-F238E27FC236}">
                    <a16:creationId xmlns:a16="http://schemas.microsoft.com/office/drawing/2014/main" id="{52753308-23E5-4345-AC29-0D49D779E0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2" y="1485"/>
                <a:ext cx="32" cy="32"/>
              </a:xfrm>
              <a:custGeom>
                <a:avLst/>
                <a:gdLst>
                  <a:gd name="T0" fmla="*/ 31 w 64"/>
                  <a:gd name="T1" fmla="*/ 63 h 63"/>
                  <a:gd name="T2" fmla="*/ 44 w 64"/>
                  <a:gd name="T3" fmla="*/ 61 h 63"/>
                  <a:gd name="T4" fmla="*/ 54 w 64"/>
                  <a:gd name="T5" fmla="*/ 54 h 63"/>
                  <a:gd name="T6" fmla="*/ 61 w 64"/>
                  <a:gd name="T7" fmla="*/ 45 h 63"/>
                  <a:gd name="T8" fmla="*/ 64 w 64"/>
                  <a:gd name="T9" fmla="*/ 32 h 63"/>
                  <a:gd name="T10" fmla="*/ 61 w 64"/>
                  <a:gd name="T11" fmla="*/ 19 h 63"/>
                  <a:gd name="T12" fmla="*/ 54 w 64"/>
                  <a:gd name="T13" fmla="*/ 9 h 63"/>
                  <a:gd name="T14" fmla="*/ 44 w 64"/>
                  <a:gd name="T15" fmla="*/ 2 h 63"/>
                  <a:gd name="T16" fmla="*/ 31 w 64"/>
                  <a:gd name="T17" fmla="*/ 0 h 63"/>
                  <a:gd name="T18" fmla="*/ 19 w 64"/>
                  <a:gd name="T19" fmla="*/ 2 h 63"/>
                  <a:gd name="T20" fmla="*/ 9 w 64"/>
                  <a:gd name="T21" fmla="*/ 9 h 63"/>
                  <a:gd name="T22" fmla="*/ 3 w 64"/>
                  <a:gd name="T23" fmla="*/ 19 h 63"/>
                  <a:gd name="T24" fmla="*/ 0 w 64"/>
                  <a:gd name="T25" fmla="*/ 32 h 63"/>
                  <a:gd name="T26" fmla="*/ 3 w 64"/>
                  <a:gd name="T27" fmla="*/ 45 h 63"/>
                  <a:gd name="T28" fmla="*/ 9 w 64"/>
                  <a:gd name="T29" fmla="*/ 54 h 63"/>
                  <a:gd name="T30" fmla="*/ 19 w 64"/>
                  <a:gd name="T31" fmla="*/ 61 h 63"/>
                  <a:gd name="T32" fmla="*/ 31 w 64"/>
                  <a:gd name="T33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63">
                    <a:moveTo>
                      <a:pt x="31" y="63"/>
                    </a:moveTo>
                    <a:lnTo>
                      <a:pt x="44" y="61"/>
                    </a:lnTo>
                    <a:lnTo>
                      <a:pt x="54" y="54"/>
                    </a:lnTo>
                    <a:lnTo>
                      <a:pt x="61" y="45"/>
                    </a:lnTo>
                    <a:lnTo>
                      <a:pt x="64" y="32"/>
                    </a:lnTo>
                    <a:lnTo>
                      <a:pt x="61" y="19"/>
                    </a:lnTo>
                    <a:lnTo>
                      <a:pt x="54" y="9"/>
                    </a:lnTo>
                    <a:lnTo>
                      <a:pt x="44" y="2"/>
                    </a:lnTo>
                    <a:lnTo>
                      <a:pt x="31" y="0"/>
                    </a:lnTo>
                    <a:lnTo>
                      <a:pt x="19" y="2"/>
                    </a:lnTo>
                    <a:lnTo>
                      <a:pt x="9" y="9"/>
                    </a:lnTo>
                    <a:lnTo>
                      <a:pt x="3" y="19"/>
                    </a:lnTo>
                    <a:lnTo>
                      <a:pt x="0" y="32"/>
                    </a:lnTo>
                    <a:lnTo>
                      <a:pt x="3" y="45"/>
                    </a:lnTo>
                    <a:lnTo>
                      <a:pt x="9" y="54"/>
                    </a:lnTo>
                    <a:lnTo>
                      <a:pt x="19" y="61"/>
                    </a:lnTo>
                    <a:lnTo>
                      <a:pt x="31" y="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196" name="Freeform 36">
                <a:extLst>
                  <a:ext uri="{FF2B5EF4-FFF2-40B4-BE49-F238E27FC236}">
                    <a16:creationId xmlns:a16="http://schemas.microsoft.com/office/drawing/2014/main" id="{6A760755-4E12-7A4A-AA8B-77126442CD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9" y="1486"/>
                <a:ext cx="31" cy="31"/>
              </a:xfrm>
              <a:custGeom>
                <a:avLst/>
                <a:gdLst>
                  <a:gd name="T0" fmla="*/ 32 w 62"/>
                  <a:gd name="T1" fmla="*/ 63 h 63"/>
                  <a:gd name="T2" fmla="*/ 43 w 62"/>
                  <a:gd name="T3" fmla="*/ 61 h 63"/>
                  <a:gd name="T4" fmla="*/ 53 w 62"/>
                  <a:gd name="T5" fmla="*/ 54 h 63"/>
                  <a:gd name="T6" fmla="*/ 59 w 62"/>
                  <a:gd name="T7" fmla="*/ 44 h 63"/>
                  <a:gd name="T8" fmla="*/ 62 w 62"/>
                  <a:gd name="T9" fmla="*/ 31 h 63"/>
                  <a:gd name="T10" fmla="*/ 59 w 62"/>
                  <a:gd name="T11" fmla="*/ 18 h 63"/>
                  <a:gd name="T12" fmla="*/ 53 w 62"/>
                  <a:gd name="T13" fmla="*/ 9 h 63"/>
                  <a:gd name="T14" fmla="*/ 43 w 62"/>
                  <a:gd name="T15" fmla="*/ 2 h 63"/>
                  <a:gd name="T16" fmla="*/ 32 w 62"/>
                  <a:gd name="T17" fmla="*/ 0 h 63"/>
                  <a:gd name="T18" fmla="*/ 19 w 62"/>
                  <a:gd name="T19" fmla="*/ 2 h 63"/>
                  <a:gd name="T20" fmla="*/ 9 w 62"/>
                  <a:gd name="T21" fmla="*/ 9 h 63"/>
                  <a:gd name="T22" fmla="*/ 2 w 62"/>
                  <a:gd name="T23" fmla="*/ 18 h 63"/>
                  <a:gd name="T24" fmla="*/ 0 w 62"/>
                  <a:gd name="T25" fmla="*/ 31 h 63"/>
                  <a:gd name="T26" fmla="*/ 2 w 62"/>
                  <a:gd name="T27" fmla="*/ 44 h 63"/>
                  <a:gd name="T28" fmla="*/ 9 w 62"/>
                  <a:gd name="T29" fmla="*/ 54 h 63"/>
                  <a:gd name="T30" fmla="*/ 19 w 62"/>
                  <a:gd name="T31" fmla="*/ 61 h 63"/>
                  <a:gd name="T32" fmla="*/ 32 w 62"/>
                  <a:gd name="T33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2" h="63">
                    <a:moveTo>
                      <a:pt x="32" y="63"/>
                    </a:moveTo>
                    <a:lnTo>
                      <a:pt x="43" y="61"/>
                    </a:lnTo>
                    <a:lnTo>
                      <a:pt x="53" y="54"/>
                    </a:lnTo>
                    <a:lnTo>
                      <a:pt x="59" y="44"/>
                    </a:lnTo>
                    <a:lnTo>
                      <a:pt x="62" y="31"/>
                    </a:lnTo>
                    <a:lnTo>
                      <a:pt x="59" y="18"/>
                    </a:lnTo>
                    <a:lnTo>
                      <a:pt x="53" y="9"/>
                    </a:lnTo>
                    <a:lnTo>
                      <a:pt x="43" y="2"/>
                    </a:lnTo>
                    <a:lnTo>
                      <a:pt x="32" y="0"/>
                    </a:lnTo>
                    <a:lnTo>
                      <a:pt x="19" y="2"/>
                    </a:lnTo>
                    <a:lnTo>
                      <a:pt x="9" y="9"/>
                    </a:lnTo>
                    <a:lnTo>
                      <a:pt x="2" y="18"/>
                    </a:lnTo>
                    <a:lnTo>
                      <a:pt x="0" y="31"/>
                    </a:lnTo>
                    <a:lnTo>
                      <a:pt x="2" y="44"/>
                    </a:lnTo>
                    <a:lnTo>
                      <a:pt x="9" y="54"/>
                    </a:lnTo>
                    <a:lnTo>
                      <a:pt x="19" y="61"/>
                    </a:lnTo>
                    <a:lnTo>
                      <a:pt x="32" y="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197" name="Freeform 37">
                <a:extLst>
                  <a:ext uri="{FF2B5EF4-FFF2-40B4-BE49-F238E27FC236}">
                    <a16:creationId xmlns:a16="http://schemas.microsoft.com/office/drawing/2014/main" id="{EC13A6D4-DA01-A940-9A59-A6E80CD394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6" y="1486"/>
                <a:ext cx="32" cy="31"/>
              </a:xfrm>
              <a:custGeom>
                <a:avLst/>
                <a:gdLst>
                  <a:gd name="T0" fmla="*/ 31 w 63"/>
                  <a:gd name="T1" fmla="*/ 63 h 63"/>
                  <a:gd name="T2" fmla="*/ 44 w 63"/>
                  <a:gd name="T3" fmla="*/ 61 h 63"/>
                  <a:gd name="T4" fmla="*/ 54 w 63"/>
                  <a:gd name="T5" fmla="*/ 54 h 63"/>
                  <a:gd name="T6" fmla="*/ 61 w 63"/>
                  <a:gd name="T7" fmla="*/ 44 h 63"/>
                  <a:gd name="T8" fmla="*/ 63 w 63"/>
                  <a:gd name="T9" fmla="*/ 31 h 63"/>
                  <a:gd name="T10" fmla="*/ 61 w 63"/>
                  <a:gd name="T11" fmla="*/ 18 h 63"/>
                  <a:gd name="T12" fmla="*/ 54 w 63"/>
                  <a:gd name="T13" fmla="*/ 9 h 63"/>
                  <a:gd name="T14" fmla="*/ 44 w 63"/>
                  <a:gd name="T15" fmla="*/ 2 h 63"/>
                  <a:gd name="T16" fmla="*/ 31 w 63"/>
                  <a:gd name="T17" fmla="*/ 0 h 63"/>
                  <a:gd name="T18" fmla="*/ 18 w 63"/>
                  <a:gd name="T19" fmla="*/ 2 h 63"/>
                  <a:gd name="T20" fmla="*/ 9 w 63"/>
                  <a:gd name="T21" fmla="*/ 9 h 63"/>
                  <a:gd name="T22" fmla="*/ 2 w 63"/>
                  <a:gd name="T23" fmla="*/ 18 h 63"/>
                  <a:gd name="T24" fmla="*/ 0 w 63"/>
                  <a:gd name="T25" fmla="*/ 31 h 63"/>
                  <a:gd name="T26" fmla="*/ 2 w 63"/>
                  <a:gd name="T27" fmla="*/ 44 h 63"/>
                  <a:gd name="T28" fmla="*/ 9 w 63"/>
                  <a:gd name="T29" fmla="*/ 54 h 63"/>
                  <a:gd name="T30" fmla="*/ 18 w 63"/>
                  <a:gd name="T31" fmla="*/ 61 h 63"/>
                  <a:gd name="T32" fmla="*/ 31 w 63"/>
                  <a:gd name="T33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3" h="63">
                    <a:moveTo>
                      <a:pt x="31" y="63"/>
                    </a:moveTo>
                    <a:lnTo>
                      <a:pt x="44" y="61"/>
                    </a:lnTo>
                    <a:lnTo>
                      <a:pt x="54" y="54"/>
                    </a:lnTo>
                    <a:lnTo>
                      <a:pt x="61" y="44"/>
                    </a:lnTo>
                    <a:lnTo>
                      <a:pt x="63" y="31"/>
                    </a:lnTo>
                    <a:lnTo>
                      <a:pt x="61" y="18"/>
                    </a:lnTo>
                    <a:lnTo>
                      <a:pt x="54" y="9"/>
                    </a:lnTo>
                    <a:lnTo>
                      <a:pt x="44" y="2"/>
                    </a:lnTo>
                    <a:lnTo>
                      <a:pt x="31" y="0"/>
                    </a:lnTo>
                    <a:lnTo>
                      <a:pt x="18" y="2"/>
                    </a:lnTo>
                    <a:lnTo>
                      <a:pt x="9" y="9"/>
                    </a:lnTo>
                    <a:lnTo>
                      <a:pt x="2" y="18"/>
                    </a:lnTo>
                    <a:lnTo>
                      <a:pt x="0" y="31"/>
                    </a:lnTo>
                    <a:lnTo>
                      <a:pt x="2" y="44"/>
                    </a:lnTo>
                    <a:lnTo>
                      <a:pt x="9" y="54"/>
                    </a:lnTo>
                    <a:lnTo>
                      <a:pt x="18" y="61"/>
                    </a:lnTo>
                    <a:lnTo>
                      <a:pt x="31" y="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198" name="Freeform 38">
                <a:extLst>
                  <a:ext uri="{FF2B5EF4-FFF2-40B4-BE49-F238E27FC236}">
                    <a16:creationId xmlns:a16="http://schemas.microsoft.com/office/drawing/2014/main" id="{6FF8FC7C-227F-E446-87DE-621EA72EB5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4" y="1486"/>
                <a:ext cx="31" cy="31"/>
              </a:xfrm>
              <a:custGeom>
                <a:avLst/>
                <a:gdLst>
                  <a:gd name="T0" fmla="*/ 31 w 64"/>
                  <a:gd name="T1" fmla="*/ 63 h 63"/>
                  <a:gd name="T2" fmla="*/ 44 w 64"/>
                  <a:gd name="T3" fmla="*/ 61 h 63"/>
                  <a:gd name="T4" fmla="*/ 54 w 64"/>
                  <a:gd name="T5" fmla="*/ 54 h 63"/>
                  <a:gd name="T6" fmla="*/ 61 w 64"/>
                  <a:gd name="T7" fmla="*/ 45 h 63"/>
                  <a:gd name="T8" fmla="*/ 64 w 64"/>
                  <a:gd name="T9" fmla="*/ 32 h 63"/>
                  <a:gd name="T10" fmla="*/ 61 w 64"/>
                  <a:gd name="T11" fmla="*/ 20 h 63"/>
                  <a:gd name="T12" fmla="*/ 54 w 64"/>
                  <a:gd name="T13" fmla="*/ 9 h 63"/>
                  <a:gd name="T14" fmla="*/ 45 w 64"/>
                  <a:gd name="T15" fmla="*/ 2 h 63"/>
                  <a:gd name="T16" fmla="*/ 33 w 64"/>
                  <a:gd name="T17" fmla="*/ 0 h 63"/>
                  <a:gd name="T18" fmla="*/ 20 w 64"/>
                  <a:gd name="T19" fmla="*/ 2 h 63"/>
                  <a:gd name="T20" fmla="*/ 9 w 64"/>
                  <a:gd name="T21" fmla="*/ 9 h 63"/>
                  <a:gd name="T22" fmla="*/ 3 w 64"/>
                  <a:gd name="T23" fmla="*/ 20 h 63"/>
                  <a:gd name="T24" fmla="*/ 0 w 64"/>
                  <a:gd name="T25" fmla="*/ 32 h 63"/>
                  <a:gd name="T26" fmla="*/ 3 w 64"/>
                  <a:gd name="T27" fmla="*/ 45 h 63"/>
                  <a:gd name="T28" fmla="*/ 9 w 64"/>
                  <a:gd name="T29" fmla="*/ 54 h 63"/>
                  <a:gd name="T30" fmla="*/ 19 w 64"/>
                  <a:gd name="T31" fmla="*/ 61 h 63"/>
                  <a:gd name="T32" fmla="*/ 31 w 64"/>
                  <a:gd name="T33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4" h="63">
                    <a:moveTo>
                      <a:pt x="31" y="63"/>
                    </a:moveTo>
                    <a:lnTo>
                      <a:pt x="44" y="61"/>
                    </a:lnTo>
                    <a:lnTo>
                      <a:pt x="54" y="54"/>
                    </a:lnTo>
                    <a:lnTo>
                      <a:pt x="61" y="45"/>
                    </a:lnTo>
                    <a:lnTo>
                      <a:pt x="64" y="32"/>
                    </a:lnTo>
                    <a:lnTo>
                      <a:pt x="61" y="20"/>
                    </a:lnTo>
                    <a:lnTo>
                      <a:pt x="54" y="9"/>
                    </a:lnTo>
                    <a:lnTo>
                      <a:pt x="45" y="2"/>
                    </a:lnTo>
                    <a:lnTo>
                      <a:pt x="33" y="0"/>
                    </a:lnTo>
                    <a:lnTo>
                      <a:pt x="20" y="2"/>
                    </a:lnTo>
                    <a:lnTo>
                      <a:pt x="9" y="9"/>
                    </a:lnTo>
                    <a:lnTo>
                      <a:pt x="3" y="20"/>
                    </a:lnTo>
                    <a:lnTo>
                      <a:pt x="0" y="32"/>
                    </a:lnTo>
                    <a:lnTo>
                      <a:pt x="3" y="45"/>
                    </a:lnTo>
                    <a:lnTo>
                      <a:pt x="9" y="54"/>
                    </a:lnTo>
                    <a:lnTo>
                      <a:pt x="19" y="61"/>
                    </a:lnTo>
                    <a:lnTo>
                      <a:pt x="31" y="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199" name="Freeform 39">
                <a:extLst>
                  <a:ext uri="{FF2B5EF4-FFF2-40B4-BE49-F238E27FC236}">
                    <a16:creationId xmlns:a16="http://schemas.microsoft.com/office/drawing/2014/main" id="{5F382663-D602-B24E-800A-CDE0DDF13C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" y="1486"/>
                <a:ext cx="31" cy="32"/>
              </a:xfrm>
              <a:custGeom>
                <a:avLst/>
                <a:gdLst>
                  <a:gd name="T0" fmla="*/ 32 w 63"/>
                  <a:gd name="T1" fmla="*/ 64 h 64"/>
                  <a:gd name="T2" fmla="*/ 45 w 63"/>
                  <a:gd name="T3" fmla="*/ 61 h 64"/>
                  <a:gd name="T4" fmla="*/ 54 w 63"/>
                  <a:gd name="T5" fmla="*/ 54 h 64"/>
                  <a:gd name="T6" fmla="*/ 61 w 63"/>
                  <a:gd name="T7" fmla="*/ 44 h 64"/>
                  <a:gd name="T8" fmla="*/ 63 w 63"/>
                  <a:gd name="T9" fmla="*/ 31 h 64"/>
                  <a:gd name="T10" fmla="*/ 61 w 63"/>
                  <a:gd name="T11" fmla="*/ 19 h 64"/>
                  <a:gd name="T12" fmla="*/ 54 w 63"/>
                  <a:gd name="T13" fmla="*/ 9 h 64"/>
                  <a:gd name="T14" fmla="*/ 45 w 63"/>
                  <a:gd name="T15" fmla="*/ 3 h 64"/>
                  <a:gd name="T16" fmla="*/ 32 w 63"/>
                  <a:gd name="T17" fmla="*/ 0 h 64"/>
                  <a:gd name="T18" fmla="*/ 19 w 63"/>
                  <a:gd name="T19" fmla="*/ 3 h 64"/>
                  <a:gd name="T20" fmla="*/ 9 w 63"/>
                  <a:gd name="T21" fmla="*/ 9 h 64"/>
                  <a:gd name="T22" fmla="*/ 2 w 63"/>
                  <a:gd name="T23" fmla="*/ 19 h 64"/>
                  <a:gd name="T24" fmla="*/ 0 w 63"/>
                  <a:gd name="T25" fmla="*/ 31 h 64"/>
                  <a:gd name="T26" fmla="*/ 2 w 63"/>
                  <a:gd name="T27" fmla="*/ 44 h 64"/>
                  <a:gd name="T28" fmla="*/ 9 w 63"/>
                  <a:gd name="T29" fmla="*/ 54 h 64"/>
                  <a:gd name="T30" fmla="*/ 19 w 63"/>
                  <a:gd name="T31" fmla="*/ 61 h 64"/>
                  <a:gd name="T32" fmla="*/ 32 w 63"/>
                  <a:gd name="T33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3" h="64">
                    <a:moveTo>
                      <a:pt x="32" y="64"/>
                    </a:moveTo>
                    <a:lnTo>
                      <a:pt x="45" y="61"/>
                    </a:lnTo>
                    <a:lnTo>
                      <a:pt x="54" y="54"/>
                    </a:lnTo>
                    <a:lnTo>
                      <a:pt x="61" y="44"/>
                    </a:lnTo>
                    <a:lnTo>
                      <a:pt x="63" y="31"/>
                    </a:lnTo>
                    <a:lnTo>
                      <a:pt x="61" y="19"/>
                    </a:lnTo>
                    <a:lnTo>
                      <a:pt x="54" y="9"/>
                    </a:lnTo>
                    <a:lnTo>
                      <a:pt x="45" y="3"/>
                    </a:lnTo>
                    <a:lnTo>
                      <a:pt x="32" y="0"/>
                    </a:lnTo>
                    <a:lnTo>
                      <a:pt x="19" y="3"/>
                    </a:lnTo>
                    <a:lnTo>
                      <a:pt x="9" y="9"/>
                    </a:lnTo>
                    <a:lnTo>
                      <a:pt x="2" y="19"/>
                    </a:lnTo>
                    <a:lnTo>
                      <a:pt x="0" y="31"/>
                    </a:lnTo>
                    <a:lnTo>
                      <a:pt x="2" y="44"/>
                    </a:lnTo>
                    <a:lnTo>
                      <a:pt x="9" y="54"/>
                    </a:lnTo>
                    <a:lnTo>
                      <a:pt x="19" y="61"/>
                    </a:lnTo>
                    <a:lnTo>
                      <a:pt x="32" y="6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200" name="Freeform 40">
                <a:extLst>
                  <a:ext uri="{FF2B5EF4-FFF2-40B4-BE49-F238E27FC236}">
                    <a16:creationId xmlns:a16="http://schemas.microsoft.com/office/drawing/2014/main" id="{BEB8CA07-516A-0743-9494-2824F01D1A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7" y="1613"/>
                <a:ext cx="69" cy="107"/>
              </a:xfrm>
              <a:custGeom>
                <a:avLst/>
                <a:gdLst>
                  <a:gd name="T0" fmla="*/ 96 w 137"/>
                  <a:gd name="T1" fmla="*/ 171 h 214"/>
                  <a:gd name="T2" fmla="*/ 82 w 137"/>
                  <a:gd name="T3" fmla="*/ 168 h 214"/>
                  <a:gd name="T4" fmla="*/ 68 w 137"/>
                  <a:gd name="T5" fmla="*/ 161 h 214"/>
                  <a:gd name="T6" fmla="*/ 55 w 137"/>
                  <a:gd name="T7" fmla="*/ 150 h 214"/>
                  <a:gd name="T8" fmla="*/ 45 w 137"/>
                  <a:gd name="T9" fmla="*/ 136 h 214"/>
                  <a:gd name="T10" fmla="*/ 36 w 137"/>
                  <a:gd name="T11" fmla="*/ 119 h 214"/>
                  <a:gd name="T12" fmla="*/ 29 w 137"/>
                  <a:gd name="T13" fmla="*/ 99 h 214"/>
                  <a:gd name="T14" fmla="*/ 26 w 137"/>
                  <a:gd name="T15" fmla="*/ 76 h 214"/>
                  <a:gd name="T16" fmla="*/ 24 w 137"/>
                  <a:gd name="T17" fmla="*/ 53 h 214"/>
                  <a:gd name="T18" fmla="*/ 24 w 137"/>
                  <a:gd name="T19" fmla="*/ 39 h 214"/>
                  <a:gd name="T20" fmla="*/ 27 w 137"/>
                  <a:gd name="T21" fmla="*/ 26 h 214"/>
                  <a:gd name="T22" fmla="*/ 29 w 137"/>
                  <a:gd name="T23" fmla="*/ 13 h 214"/>
                  <a:gd name="T24" fmla="*/ 32 w 137"/>
                  <a:gd name="T25" fmla="*/ 0 h 214"/>
                  <a:gd name="T26" fmla="*/ 19 w 137"/>
                  <a:gd name="T27" fmla="*/ 19 h 214"/>
                  <a:gd name="T28" fmla="*/ 9 w 137"/>
                  <a:gd name="T29" fmla="*/ 42 h 214"/>
                  <a:gd name="T30" fmla="*/ 2 w 137"/>
                  <a:gd name="T31" fmla="*/ 68 h 214"/>
                  <a:gd name="T32" fmla="*/ 0 w 137"/>
                  <a:gd name="T33" fmla="*/ 97 h 214"/>
                  <a:gd name="T34" fmla="*/ 1 w 137"/>
                  <a:gd name="T35" fmla="*/ 120 h 214"/>
                  <a:gd name="T36" fmla="*/ 6 w 137"/>
                  <a:gd name="T37" fmla="*/ 142 h 214"/>
                  <a:gd name="T38" fmla="*/ 13 w 137"/>
                  <a:gd name="T39" fmla="*/ 163 h 214"/>
                  <a:gd name="T40" fmla="*/ 21 w 137"/>
                  <a:gd name="T41" fmla="*/ 180 h 214"/>
                  <a:gd name="T42" fmla="*/ 32 w 137"/>
                  <a:gd name="T43" fmla="*/ 194 h 214"/>
                  <a:gd name="T44" fmla="*/ 44 w 137"/>
                  <a:gd name="T45" fmla="*/ 205 h 214"/>
                  <a:gd name="T46" fmla="*/ 58 w 137"/>
                  <a:gd name="T47" fmla="*/ 212 h 214"/>
                  <a:gd name="T48" fmla="*/ 73 w 137"/>
                  <a:gd name="T49" fmla="*/ 214 h 214"/>
                  <a:gd name="T50" fmla="*/ 83 w 137"/>
                  <a:gd name="T51" fmla="*/ 213 h 214"/>
                  <a:gd name="T52" fmla="*/ 92 w 137"/>
                  <a:gd name="T53" fmla="*/ 210 h 214"/>
                  <a:gd name="T54" fmla="*/ 102 w 137"/>
                  <a:gd name="T55" fmla="*/ 204 h 214"/>
                  <a:gd name="T56" fmla="*/ 111 w 137"/>
                  <a:gd name="T57" fmla="*/ 196 h 214"/>
                  <a:gd name="T58" fmla="*/ 119 w 137"/>
                  <a:gd name="T59" fmla="*/ 187 h 214"/>
                  <a:gd name="T60" fmla="*/ 126 w 137"/>
                  <a:gd name="T61" fmla="*/ 176 h 214"/>
                  <a:gd name="T62" fmla="*/ 131 w 137"/>
                  <a:gd name="T63" fmla="*/ 164 h 214"/>
                  <a:gd name="T64" fmla="*/ 137 w 137"/>
                  <a:gd name="T65" fmla="*/ 150 h 214"/>
                  <a:gd name="T66" fmla="*/ 133 w 137"/>
                  <a:gd name="T67" fmla="*/ 155 h 214"/>
                  <a:gd name="T68" fmla="*/ 128 w 137"/>
                  <a:gd name="T69" fmla="*/ 158 h 214"/>
                  <a:gd name="T70" fmla="*/ 123 w 137"/>
                  <a:gd name="T71" fmla="*/ 163 h 214"/>
                  <a:gd name="T72" fmla="*/ 119 w 137"/>
                  <a:gd name="T73" fmla="*/ 165 h 214"/>
                  <a:gd name="T74" fmla="*/ 113 w 137"/>
                  <a:gd name="T75" fmla="*/ 167 h 214"/>
                  <a:gd name="T76" fmla="*/ 107 w 137"/>
                  <a:gd name="T77" fmla="*/ 170 h 214"/>
                  <a:gd name="T78" fmla="*/ 102 w 137"/>
                  <a:gd name="T79" fmla="*/ 171 h 214"/>
                  <a:gd name="T80" fmla="*/ 96 w 137"/>
                  <a:gd name="T81" fmla="*/ 171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37" h="214">
                    <a:moveTo>
                      <a:pt x="96" y="171"/>
                    </a:moveTo>
                    <a:lnTo>
                      <a:pt x="82" y="168"/>
                    </a:lnTo>
                    <a:lnTo>
                      <a:pt x="68" y="161"/>
                    </a:lnTo>
                    <a:lnTo>
                      <a:pt x="55" y="150"/>
                    </a:lnTo>
                    <a:lnTo>
                      <a:pt x="45" y="136"/>
                    </a:lnTo>
                    <a:lnTo>
                      <a:pt x="36" y="119"/>
                    </a:lnTo>
                    <a:lnTo>
                      <a:pt x="29" y="99"/>
                    </a:lnTo>
                    <a:lnTo>
                      <a:pt x="26" y="76"/>
                    </a:lnTo>
                    <a:lnTo>
                      <a:pt x="24" y="53"/>
                    </a:lnTo>
                    <a:lnTo>
                      <a:pt x="24" y="39"/>
                    </a:lnTo>
                    <a:lnTo>
                      <a:pt x="27" y="26"/>
                    </a:lnTo>
                    <a:lnTo>
                      <a:pt x="29" y="13"/>
                    </a:lnTo>
                    <a:lnTo>
                      <a:pt x="32" y="0"/>
                    </a:lnTo>
                    <a:lnTo>
                      <a:pt x="19" y="19"/>
                    </a:lnTo>
                    <a:lnTo>
                      <a:pt x="9" y="42"/>
                    </a:lnTo>
                    <a:lnTo>
                      <a:pt x="2" y="68"/>
                    </a:lnTo>
                    <a:lnTo>
                      <a:pt x="0" y="97"/>
                    </a:lnTo>
                    <a:lnTo>
                      <a:pt x="1" y="120"/>
                    </a:lnTo>
                    <a:lnTo>
                      <a:pt x="6" y="142"/>
                    </a:lnTo>
                    <a:lnTo>
                      <a:pt x="13" y="163"/>
                    </a:lnTo>
                    <a:lnTo>
                      <a:pt x="21" y="180"/>
                    </a:lnTo>
                    <a:lnTo>
                      <a:pt x="32" y="194"/>
                    </a:lnTo>
                    <a:lnTo>
                      <a:pt x="44" y="205"/>
                    </a:lnTo>
                    <a:lnTo>
                      <a:pt x="58" y="212"/>
                    </a:lnTo>
                    <a:lnTo>
                      <a:pt x="73" y="214"/>
                    </a:lnTo>
                    <a:lnTo>
                      <a:pt x="83" y="213"/>
                    </a:lnTo>
                    <a:lnTo>
                      <a:pt x="92" y="210"/>
                    </a:lnTo>
                    <a:lnTo>
                      <a:pt x="102" y="204"/>
                    </a:lnTo>
                    <a:lnTo>
                      <a:pt x="111" y="196"/>
                    </a:lnTo>
                    <a:lnTo>
                      <a:pt x="119" y="187"/>
                    </a:lnTo>
                    <a:lnTo>
                      <a:pt x="126" y="176"/>
                    </a:lnTo>
                    <a:lnTo>
                      <a:pt x="131" y="164"/>
                    </a:lnTo>
                    <a:lnTo>
                      <a:pt x="137" y="150"/>
                    </a:lnTo>
                    <a:lnTo>
                      <a:pt x="133" y="155"/>
                    </a:lnTo>
                    <a:lnTo>
                      <a:pt x="128" y="158"/>
                    </a:lnTo>
                    <a:lnTo>
                      <a:pt x="123" y="163"/>
                    </a:lnTo>
                    <a:lnTo>
                      <a:pt x="119" y="165"/>
                    </a:lnTo>
                    <a:lnTo>
                      <a:pt x="113" y="167"/>
                    </a:lnTo>
                    <a:lnTo>
                      <a:pt x="107" y="170"/>
                    </a:lnTo>
                    <a:lnTo>
                      <a:pt x="102" y="171"/>
                    </a:lnTo>
                    <a:lnTo>
                      <a:pt x="96" y="1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201" name="Freeform 41">
                <a:extLst>
                  <a:ext uri="{FF2B5EF4-FFF2-40B4-BE49-F238E27FC236}">
                    <a16:creationId xmlns:a16="http://schemas.microsoft.com/office/drawing/2014/main" id="{BF077CD2-4025-404D-AFA6-DF5C66A001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0" y="1677"/>
                <a:ext cx="49" cy="48"/>
              </a:xfrm>
              <a:custGeom>
                <a:avLst/>
                <a:gdLst>
                  <a:gd name="T0" fmla="*/ 23 w 98"/>
                  <a:gd name="T1" fmla="*/ 18 h 96"/>
                  <a:gd name="T2" fmla="*/ 23 w 98"/>
                  <a:gd name="T3" fmla="*/ 13 h 96"/>
                  <a:gd name="T4" fmla="*/ 24 w 98"/>
                  <a:gd name="T5" fmla="*/ 8 h 96"/>
                  <a:gd name="T6" fmla="*/ 26 w 98"/>
                  <a:gd name="T7" fmla="*/ 5 h 96"/>
                  <a:gd name="T8" fmla="*/ 27 w 98"/>
                  <a:gd name="T9" fmla="*/ 0 h 96"/>
                  <a:gd name="T10" fmla="*/ 16 w 98"/>
                  <a:gd name="T11" fmla="*/ 8 h 96"/>
                  <a:gd name="T12" fmla="*/ 7 w 98"/>
                  <a:gd name="T13" fmla="*/ 19 h 96"/>
                  <a:gd name="T14" fmla="*/ 3 w 98"/>
                  <a:gd name="T15" fmla="*/ 31 h 96"/>
                  <a:gd name="T16" fmla="*/ 0 w 98"/>
                  <a:gd name="T17" fmla="*/ 45 h 96"/>
                  <a:gd name="T18" fmla="*/ 1 w 98"/>
                  <a:gd name="T19" fmla="*/ 55 h 96"/>
                  <a:gd name="T20" fmla="*/ 4 w 98"/>
                  <a:gd name="T21" fmla="*/ 65 h 96"/>
                  <a:gd name="T22" fmla="*/ 8 w 98"/>
                  <a:gd name="T23" fmla="*/ 73 h 96"/>
                  <a:gd name="T24" fmla="*/ 14 w 98"/>
                  <a:gd name="T25" fmla="*/ 81 h 96"/>
                  <a:gd name="T26" fmla="*/ 22 w 98"/>
                  <a:gd name="T27" fmla="*/ 87 h 96"/>
                  <a:gd name="T28" fmla="*/ 30 w 98"/>
                  <a:gd name="T29" fmla="*/ 91 h 96"/>
                  <a:gd name="T30" fmla="*/ 41 w 98"/>
                  <a:gd name="T31" fmla="*/ 95 h 96"/>
                  <a:gd name="T32" fmla="*/ 51 w 98"/>
                  <a:gd name="T33" fmla="*/ 96 h 96"/>
                  <a:gd name="T34" fmla="*/ 59 w 98"/>
                  <a:gd name="T35" fmla="*/ 95 h 96"/>
                  <a:gd name="T36" fmla="*/ 67 w 98"/>
                  <a:gd name="T37" fmla="*/ 93 h 96"/>
                  <a:gd name="T38" fmla="*/ 74 w 98"/>
                  <a:gd name="T39" fmla="*/ 90 h 96"/>
                  <a:gd name="T40" fmla="*/ 80 w 98"/>
                  <a:gd name="T41" fmla="*/ 87 h 96"/>
                  <a:gd name="T42" fmla="*/ 85 w 98"/>
                  <a:gd name="T43" fmla="*/ 82 h 96"/>
                  <a:gd name="T44" fmla="*/ 91 w 98"/>
                  <a:gd name="T45" fmla="*/ 76 h 96"/>
                  <a:gd name="T46" fmla="*/ 95 w 98"/>
                  <a:gd name="T47" fmla="*/ 69 h 96"/>
                  <a:gd name="T48" fmla="*/ 98 w 98"/>
                  <a:gd name="T49" fmla="*/ 62 h 96"/>
                  <a:gd name="T50" fmla="*/ 92 w 98"/>
                  <a:gd name="T51" fmla="*/ 65 h 96"/>
                  <a:gd name="T52" fmla="*/ 87 w 98"/>
                  <a:gd name="T53" fmla="*/ 67 h 96"/>
                  <a:gd name="T54" fmla="*/ 81 w 98"/>
                  <a:gd name="T55" fmla="*/ 68 h 96"/>
                  <a:gd name="T56" fmla="*/ 75 w 98"/>
                  <a:gd name="T57" fmla="*/ 68 h 96"/>
                  <a:gd name="T58" fmla="*/ 65 w 98"/>
                  <a:gd name="T59" fmla="*/ 67 h 96"/>
                  <a:gd name="T60" fmla="*/ 54 w 98"/>
                  <a:gd name="T61" fmla="*/ 64 h 96"/>
                  <a:gd name="T62" fmla="*/ 46 w 98"/>
                  <a:gd name="T63" fmla="*/ 59 h 96"/>
                  <a:gd name="T64" fmla="*/ 38 w 98"/>
                  <a:gd name="T65" fmla="*/ 53 h 96"/>
                  <a:gd name="T66" fmla="*/ 32 w 98"/>
                  <a:gd name="T67" fmla="*/ 45 h 96"/>
                  <a:gd name="T68" fmla="*/ 28 w 98"/>
                  <a:gd name="T69" fmla="*/ 37 h 96"/>
                  <a:gd name="T70" fmla="*/ 24 w 98"/>
                  <a:gd name="T71" fmla="*/ 28 h 96"/>
                  <a:gd name="T72" fmla="*/ 23 w 98"/>
                  <a:gd name="T73" fmla="*/ 1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8" h="96">
                    <a:moveTo>
                      <a:pt x="23" y="18"/>
                    </a:moveTo>
                    <a:lnTo>
                      <a:pt x="23" y="13"/>
                    </a:lnTo>
                    <a:lnTo>
                      <a:pt x="24" y="8"/>
                    </a:lnTo>
                    <a:lnTo>
                      <a:pt x="26" y="5"/>
                    </a:lnTo>
                    <a:lnTo>
                      <a:pt x="27" y="0"/>
                    </a:lnTo>
                    <a:lnTo>
                      <a:pt x="16" y="8"/>
                    </a:lnTo>
                    <a:lnTo>
                      <a:pt x="7" y="19"/>
                    </a:lnTo>
                    <a:lnTo>
                      <a:pt x="3" y="31"/>
                    </a:lnTo>
                    <a:lnTo>
                      <a:pt x="0" y="45"/>
                    </a:lnTo>
                    <a:lnTo>
                      <a:pt x="1" y="55"/>
                    </a:lnTo>
                    <a:lnTo>
                      <a:pt x="4" y="65"/>
                    </a:lnTo>
                    <a:lnTo>
                      <a:pt x="8" y="73"/>
                    </a:lnTo>
                    <a:lnTo>
                      <a:pt x="14" y="81"/>
                    </a:lnTo>
                    <a:lnTo>
                      <a:pt x="22" y="87"/>
                    </a:lnTo>
                    <a:lnTo>
                      <a:pt x="30" y="91"/>
                    </a:lnTo>
                    <a:lnTo>
                      <a:pt x="41" y="95"/>
                    </a:lnTo>
                    <a:lnTo>
                      <a:pt x="51" y="96"/>
                    </a:lnTo>
                    <a:lnTo>
                      <a:pt x="59" y="95"/>
                    </a:lnTo>
                    <a:lnTo>
                      <a:pt x="67" y="93"/>
                    </a:lnTo>
                    <a:lnTo>
                      <a:pt x="74" y="90"/>
                    </a:lnTo>
                    <a:lnTo>
                      <a:pt x="80" y="87"/>
                    </a:lnTo>
                    <a:lnTo>
                      <a:pt x="85" y="82"/>
                    </a:lnTo>
                    <a:lnTo>
                      <a:pt x="91" y="76"/>
                    </a:lnTo>
                    <a:lnTo>
                      <a:pt x="95" y="69"/>
                    </a:lnTo>
                    <a:lnTo>
                      <a:pt x="98" y="62"/>
                    </a:lnTo>
                    <a:lnTo>
                      <a:pt x="92" y="65"/>
                    </a:lnTo>
                    <a:lnTo>
                      <a:pt x="87" y="67"/>
                    </a:lnTo>
                    <a:lnTo>
                      <a:pt x="81" y="68"/>
                    </a:lnTo>
                    <a:lnTo>
                      <a:pt x="75" y="68"/>
                    </a:lnTo>
                    <a:lnTo>
                      <a:pt x="65" y="67"/>
                    </a:lnTo>
                    <a:lnTo>
                      <a:pt x="54" y="64"/>
                    </a:lnTo>
                    <a:lnTo>
                      <a:pt x="46" y="59"/>
                    </a:lnTo>
                    <a:lnTo>
                      <a:pt x="38" y="53"/>
                    </a:lnTo>
                    <a:lnTo>
                      <a:pt x="32" y="45"/>
                    </a:lnTo>
                    <a:lnTo>
                      <a:pt x="28" y="37"/>
                    </a:lnTo>
                    <a:lnTo>
                      <a:pt x="24" y="28"/>
                    </a:lnTo>
                    <a:lnTo>
                      <a:pt x="23" y="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202" name="Freeform 42">
                <a:extLst>
                  <a:ext uri="{FF2B5EF4-FFF2-40B4-BE49-F238E27FC236}">
                    <a16:creationId xmlns:a16="http://schemas.microsoft.com/office/drawing/2014/main" id="{04107BBD-4487-DB45-8C4B-450469DD77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2" y="1438"/>
                <a:ext cx="971" cy="248"/>
              </a:xfrm>
              <a:custGeom>
                <a:avLst/>
                <a:gdLst>
                  <a:gd name="T0" fmla="*/ 885 w 1941"/>
                  <a:gd name="T1" fmla="*/ 290 h 496"/>
                  <a:gd name="T2" fmla="*/ 783 w 1941"/>
                  <a:gd name="T3" fmla="*/ 291 h 496"/>
                  <a:gd name="T4" fmla="*/ 664 w 1941"/>
                  <a:gd name="T5" fmla="*/ 290 h 496"/>
                  <a:gd name="T6" fmla="*/ 620 w 1941"/>
                  <a:gd name="T7" fmla="*/ 270 h 496"/>
                  <a:gd name="T8" fmla="*/ 612 w 1941"/>
                  <a:gd name="T9" fmla="*/ 155 h 496"/>
                  <a:gd name="T10" fmla="*/ 573 w 1941"/>
                  <a:gd name="T11" fmla="*/ 133 h 496"/>
                  <a:gd name="T12" fmla="*/ 532 w 1941"/>
                  <a:gd name="T13" fmla="*/ 147 h 496"/>
                  <a:gd name="T14" fmla="*/ 517 w 1941"/>
                  <a:gd name="T15" fmla="*/ 263 h 496"/>
                  <a:gd name="T16" fmla="*/ 487 w 1941"/>
                  <a:gd name="T17" fmla="*/ 284 h 496"/>
                  <a:gd name="T18" fmla="*/ 319 w 1941"/>
                  <a:gd name="T19" fmla="*/ 272 h 496"/>
                  <a:gd name="T20" fmla="*/ 192 w 1941"/>
                  <a:gd name="T21" fmla="*/ 257 h 496"/>
                  <a:gd name="T22" fmla="*/ 132 w 1941"/>
                  <a:gd name="T23" fmla="*/ 238 h 496"/>
                  <a:gd name="T24" fmla="*/ 180 w 1941"/>
                  <a:gd name="T25" fmla="*/ 191 h 496"/>
                  <a:gd name="T26" fmla="*/ 245 w 1941"/>
                  <a:gd name="T27" fmla="*/ 170 h 496"/>
                  <a:gd name="T28" fmla="*/ 270 w 1941"/>
                  <a:gd name="T29" fmla="*/ 154 h 496"/>
                  <a:gd name="T30" fmla="*/ 363 w 1941"/>
                  <a:gd name="T31" fmla="*/ 99 h 496"/>
                  <a:gd name="T32" fmla="*/ 392 w 1941"/>
                  <a:gd name="T33" fmla="*/ 81 h 496"/>
                  <a:gd name="T34" fmla="*/ 465 w 1941"/>
                  <a:gd name="T35" fmla="*/ 61 h 496"/>
                  <a:gd name="T36" fmla="*/ 660 w 1941"/>
                  <a:gd name="T37" fmla="*/ 43 h 496"/>
                  <a:gd name="T38" fmla="*/ 929 w 1941"/>
                  <a:gd name="T39" fmla="*/ 35 h 496"/>
                  <a:gd name="T40" fmla="*/ 1220 w 1941"/>
                  <a:gd name="T41" fmla="*/ 32 h 496"/>
                  <a:gd name="T42" fmla="*/ 1483 w 1941"/>
                  <a:gd name="T43" fmla="*/ 33 h 496"/>
                  <a:gd name="T44" fmla="*/ 1664 w 1941"/>
                  <a:gd name="T45" fmla="*/ 35 h 496"/>
                  <a:gd name="T46" fmla="*/ 1712 w 1941"/>
                  <a:gd name="T47" fmla="*/ 37 h 496"/>
                  <a:gd name="T48" fmla="*/ 1611 w 1941"/>
                  <a:gd name="T49" fmla="*/ 33 h 496"/>
                  <a:gd name="T50" fmla="*/ 1401 w 1941"/>
                  <a:gd name="T51" fmla="*/ 25 h 496"/>
                  <a:gd name="T52" fmla="*/ 1135 w 1941"/>
                  <a:gd name="T53" fmla="*/ 16 h 496"/>
                  <a:gd name="T54" fmla="*/ 862 w 1941"/>
                  <a:gd name="T55" fmla="*/ 8 h 496"/>
                  <a:gd name="T56" fmla="*/ 631 w 1941"/>
                  <a:gd name="T57" fmla="*/ 1 h 496"/>
                  <a:gd name="T58" fmla="*/ 490 w 1941"/>
                  <a:gd name="T59" fmla="*/ 0 h 496"/>
                  <a:gd name="T60" fmla="*/ 397 w 1941"/>
                  <a:gd name="T61" fmla="*/ 16 h 496"/>
                  <a:gd name="T62" fmla="*/ 300 w 1941"/>
                  <a:gd name="T63" fmla="*/ 58 h 496"/>
                  <a:gd name="T64" fmla="*/ 223 w 1941"/>
                  <a:gd name="T65" fmla="*/ 102 h 496"/>
                  <a:gd name="T66" fmla="*/ 163 w 1941"/>
                  <a:gd name="T67" fmla="*/ 129 h 496"/>
                  <a:gd name="T68" fmla="*/ 78 w 1941"/>
                  <a:gd name="T69" fmla="*/ 160 h 496"/>
                  <a:gd name="T70" fmla="*/ 10 w 1941"/>
                  <a:gd name="T71" fmla="*/ 215 h 496"/>
                  <a:gd name="T72" fmla="*/ 6 w 1941"/>
                  <a:gd name="T73" fmla="*/ 278 h 496"/>
                  <a:gd name="T74" fmla="*/ 66 w 1941"/>
                  <a:gd name="T75" fmla="*/ 301 h 496"/>
                  <a:gd name="T76" fmla="*/ 180 w 1941"/>
                  <a:gd name="T77" fmla="*/ 320 h 496"/>
                  <a:gd name="T78" fmla="*/ 320 w 1941"/>
                  <a:gd name="T79" fmla="*/ 496 h 496"/>
                  <a:gd name="T80" fmla="*/ 486 w 1941"/>
                  <a:gd name="T81" fmla="*/ 340 h 496"/>
                  <a:gd name="T82" fmla="*/ 661 w 1941"/>
                  <a:gd name="T83" fmla="*/ 344 h 496"/>
                  <a:gd name="T84" fmla="*/ 843 w 1941"/>
                  <a:gd name="T85" fmla="*/ 344 h 496"/>
                  <a:gd name="T86" fmla="*/ 1057 w 1941"/>
                  <a:gd name="T87" fmla="*/ 338 h 496"/>
                  <a:gd name="T88" fmla="*/ 1288 w 1941"/>
                  <a:gd name="T89" fmla="*/ 323 h 496"/>
                  <a:gd name="T90" fmla="*/ 1503 w 1941"/>
                  <a:gd name="T91" fmla="*/ 303 h 496"/>
                  <a:gd name="T92" fmla="*/ 1687 w 1941"/>
                  <a:gd name="T93" fmla="*/ 283 h 496"/>
                  <a:gd name="T94" fmla="*/ 1830 w 1941"/>
                  <a:gd name="T95" fmla="*/ 263 h 496"/>
                  <a:gd name="T96" fmla="*/ 1918 w 1941"/>
                  <a:gd name="T97" fmla="*/ 249 h 496"/>
                  <a:gd name="T98" fmla="*/ 1939 w 1941"/>
                  <a:gd name="T99" fmla="*/ 246 h 496"/>
                  <a:gd name="T100" fmla="*/ 1867 w 1941"/>
                  <a:gd name="T101" fmla="*/ 248 h 496"/>
                  <a:gd name="T102" fmla="*/ 1715 w 1941"/>
                  <a:gd name="T103" fmla="*/ 253 h 496"/>
                  <a:gd name="T104" fmla="*/ 1518 w 1941"/>
                  <a:gd name="T105" fmla="*/ 260 h 496"/>
                  <a:gd name="T106" fmla="*/ 1306 w 1941"/>
                  <a:gd name="T107" fmla="*/ 268 h 496"/>
                  <a:gd name="T108" fmla="*/ 1112 w 1941"/>
                  <a:gd name="T109" fmla="*/ 277 h 496"/>
                  <a:gd name="T110" fmla="*/ 968 w 1941"/>
                  <a:gd name="T111" fmla="*/ 285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41" h="496">
                    <a:moveTo>
                      <a:pt x="949" y="286"/>
                    </a:moveTo>
                    <a:lnTo>
                      <a:pt x="935" y="287"/>
                    </a:lnTo>
                    <a:lnTo>
                      <a:pt x="919" y="289"/>
                    </a:lnTo>
                    <a:lnTo>
                      <a:pt x="903" y="289"/>
                    </a:lnTo>
                    <a:lnTo>
                      <a:pt x="885" y="290"/>
                    </a:lnTo>
                    <a:lnTo>
                      <a:pt x="867" y="290"/>
                    </a:lnTo>
                    <a:lnTo>
                      <a:pt x="847" y="291"/>
                    </a:lnTo>
                    <a:lnTo>
                      <a:pt x="827" y="291"/>
                    </a:lnTo>
                    <a:lnTo>
                      <a:pt x="805" y="291"/>
                    </a:lnTo>
                    <a:lnTo>
                      <a:pt x="783" y="291"/>
                    </a:lnTo>
                    <a:lnTo>
                      <a:pt x="760" y="291"/>
                    </a:lnTo>
                    <a:lnTo>
                      <a:pt x="737" y="291"/>
                    </a:lnTo>
                    <a:lnTo>
                      <a:pt x="712" y="291"/>
                    </a:lnTo>
                    <a:lnTo>
                      <a:pt x="688" y="290"/>
                    </a:lnTo>
                    <a:lnTo>
                      <a:pt x="664" y="290"/>
                    </a:lnTo>
                    <a:lnTo>
                      <a:pt x="639" y="290"/>
                    </a:lnTo>
                    <a:lnTo>
                      <a:pt x="613" y="289"/>
                    </a:lnTo>
                    <a:lnTo>
                      <a:pt x="617" y="283"/>
                    </a:lnTo>
                    <a:lnTo>
                      <a:pt x="619" y="276"/>
                    </a:lnTo>
                    <a:lnTo>
                      <a:pt x="620" y="270"/>
                    </a:lnTo>
                    <a:lnTo>
                      <a:pt x="620" y="263"/>
                    </a:lnTo>
                    <a:lnTo>
                      <a:pt x="620" y="182"/>
                    </a:lnTo>
                    <a:lnTo>
                      <a:pt x="619" y="172"/>
                    </a:lnTo>
                    <a:lnTo>
                      <a:pt x="617" y="163"/>
                    </a:lnTo>
                    <a:lnTo>
                      <a:pt x="612" y="155"/>
                    </a:lnTo>
                    <a:lnTo>
                      <a:pt x="607" y="147"/>
                    </a:lnTo>
                    <a:lnTo>
                      <a:pt x="600" y="141"/>
                    </a:lnTo>
                    <a:lnTo>
                      <a:pt x="592" y="137"/>
                    </a:lnTo>
                    <a:lnTo>
                      <a:pt x="582" y="134"/>
                    </a:lnTo>
                    <a:lnTo>
                      <a:pt x="573" y="133"/>
                    </a:lnTo>
                    <a:lnTo>
                      <a:pt x="565" y="133"/>
                    </a:lnTo>
                    <a:lnTo>
                      <a:pt x="556" y="134"/>
                    </a:lnTo>
                    <a:lnTo>
                      <a:pt x="547" y="137"/>
                    </a:lnTo>
                    <a:lnTo>
                      <a:pt x="539" y="141"/>
                    </a:lnTo>
                    <a:lnTo>
                      <a:pt x="532" y="147"/>
                    </a:lnTo>
                    <a:lnTo>
                      <a:pt x="526" y="155"/>
                    </a:lnTo>
                    <a:lnTo>
                      <a:pt x="521" y="163"/>
                    </a:lnTo>
                    <a:lnTo>
                      <a:pt x="519" y="172"/>
                    </a:lnTo>
                    <a:lnTo>
                      <a:pt x="518" y="182"/>
                    </a:lnTo>
                    <a:lnTo>
                      <a:pt x="517" y="263"/>
                    </a:lnTo>
                    <a:lnTo>
                      <a:pt x="517" y="269"/>
                    </a:lnTo>
                    <a:lnTo>
                      <a:pt x="518" y="275"/>
                    </a:lnTo>
                    <a:lnTo>
                      <a:pt x="520" y="279"/>
                    </a:lnTo>
                    <a:lnTo>
                      <a:pt x="522" y="285"/>
                    </a:lnTo>
                    <a:lnTo>
                      <a:pt x="487" y="284"/>
                    </a:lnTo>
                    <a:lnTo>
                      <a:pt x="451" y="282"/>
                    </a:lnTo>
                    <a:lnTo>
                      <a:pt x="416" y="279"/>
                    </a:lnTo>
                    <a:lnTo>
                      <a:pt x="383" y="277"/>
                    </a:lnTo>
                    <a:lnTo>
                      <a:pt x="350" y="275"/>
                    </a:lnTo>
                    <a:lnTo>
                      <a:pt x="319" y="272"/>
                    </a:lnTo>
                    <a:lnTo>
                      <a:pt x="290" y="270"/>
                    </a:lnTo>
                    <a:lnTo>
                      <a:pt x="262" y="267"/>
                    </a:lnTo>
                    <a:lnTo>
                      <a:pt x="236" y="263"/>
                    </a:lnTo>
                    <a:lnTo>
                      <a:pt x="213" y="260"/>
                    </a:lnTo>
                    <a:lnTo>
                      <a:pt x="192" y="257"/>
                    </a:lnTo>
                    <a:lnTo>
                      <a:pt x="173" y="253"/>
                    </a:lnTo>
                    <a:lnTo>
                      <a:pt x="158" y="249"/>
                    </a:lnTo>
                    <a:lnTo>
                      <a:pt x="146" y="246"/>
                    </a:lnTo>
                    <a:lnTo>
                      <a:pt x="137" y="243"/>
                    </a:lnTo>
                    <a:lnTo>
                      <a:pt x="132" y="238"/>
                    </a:lnTo>
                    <a:lnTo>
                      <a:pt x="126" y="224"/>
                    </a:lnTo>
                    <a:lnTo>
                      <a:pt x="130" y="214"/>
                    </a:lnTo>
                    <a:lnTo>
                      <a:pt x="142" y="205"/>
                    </a:lnTo>
                    <a:lnTo>
                      <a:pt x="160" y="198"/>
                    </a:lnTo>
                    <a:lnTo>
                      <a:pt x="180" y="191"/>
                    </a:lnTo>
                    <a:lnTo>
                      <a:pt x="202" y="186"/>
                    </a:lnTo>
                    <a:lnTo>
                      <a:pt x="221" y="180"/>
                    </a:lnTo>
                    <a:lnTo>
                      <a:pt x="236" y="175"/>
                    </a:lnTo>
                    <a:lnTo>
                      <a:pt x="240" y="172"/>
                    </a:lnTo>
                    <a:lnTo>
                      <a:pt x="245" y="170"/>
                    </a:lnTo>
                    <a:lnTo>
                      <a:pt x="249" y="168"/>
                    </a:lnTo>
                    <a:lnTo>
                      <a:pt x="254" y="164"/>
                    </a:lnTo>
                    <a:lnTo>
                      <a:pt x="260" y="161"/>
                    </a:lnTo>
                    <a:lnTo>
                      <a:pt x="264" y="157"/>
                    </a:lnTo>
                    <a:lnTo>
                      <a:pt x="270" y="154"/>
                    </a:lnTo>
                    <a:lnTo>
                      <a:pt x="276" y="150"/>
                    </a:lnTo>
                    <a:lnTo>
                      <a:pt x="450" y="152"/>
                    </a:lnTo>
                    <a:lnTo>
                      <a:pt x="497" y="102"/>
                    </a:lnTo>
                    <a:lnTo>
                      <a:pt x="358" y="102"/>
                    </a:lnTo>
                    <a:lnTo>
                      <a:pt x="363" y="99"/>
                    </a:lnTo>
                    <a:lnTo>
                      <a:pt x="369" y="95"/>
                    </a:lnTo>
                    <a:lnTo>
                      <a:pt x="375" y="92"/>
                    </a:lnTo>
                    <a:lnTo>
                      <a:pt x="381" y="88"/>
                    </a:lnTo>
                    <a:lnTo>
                      <a:pt x="387" y="85"/>
                    </a:lnTo>
                    <a:lnTo>
                      <a:pt x="392" y="81"/>
                    </a:lnTo>
                    <a:lnTo>
                      <a:pt x="398" y="79"/>
                    </a:lnTo>
                    <a:lnTo>
                      <a:pt x="405" y="76"/>
                    </a:lnTo>
                    <a:lnTo>
                      <a:pt x="419" y="70"/>
                    </a:lnTo>
                    <a:lnTo>
                      <a:pt x="440" y="65"/>
                    </a:lnTo>
                    <a:lnTo>
                      <a:pt x="465" y="61"/>
                    </a:lnTo>
                    <a:lnTo>
                      <a:pt x="495" y="56"/>
                    </a:lnTo>
                    <a:lnTo>
                      <a:pt x="531" y="53"/>
                    </a:lnTo>
                    <a:lnTo>
                      <a:pt x="570" y="49"/>
                    </a:lnTo>
                    <a:lnTo>
                      <a:pt x="613" y="46"/>
                    </a:lnTo>
                    <a:lnTo>
                      <a:pt x="660" y="43"/>
                    </a:lnTo>
                    <a:lnTo>
                      <a:pt x="709" y="41"/>
                    </a:lnTo>
                    <a:lnTo>
                      <a:pt x="762" y="39"/>
                    </a:lnTo>
                    <a:lnTo>
                      <a:pt x="816" y="38"/>
                    </a:lnTo>
                    <a:lnTo>
                      <a:pt x="871" y="37"/>
                    </a:lnTo>
                    <a:lnTo>
                      <a:pt x="929" y="35"/>
                    </a:lnTo>
                    <a:lnTo>
                      <a:pt x="988" y="34"/>
                    </a:lnTo>
                    <a:lnTo>
                      <a:pt x="1047" y="33"/>
                    </a:lnTo>
                    <a:lnTo>
                      <a:pt x="1105" y="33"/>
                    </a:lnTo>
                    <a:lnTo>
                      <a:pt x="1163" y="32"/>
                    </a:lnTo>
                    <a:lnTo>
                      <a:pt x="1220" y="32"/>
                    </a:lnTo>
                    <a:lnTo>
                      <a:pt x="1277" y="32"/>
                    </a:lnTo>
                    <a:lnTo>
                      <a:pt x="1332" y="33"/>
                    </a:lnTo>
                    <a:lnTo>
                      <a:pt x="1385" y="33"/>
                    </a:lnTo>
                    <a:lnTo>
                      <a:pt x="1436" y="33"/>
                    </a:lnTo>
                    <a:lnTo>
                      <a:pt x="1483" y="33"/>
                    </a:lnTo>
                    <a:lnTo>
                      <a:pt x="1528" y="34"/>
                    </a:lnTo>
                    <a:lnTo>
                      <a:pt x="1568" y="34"/>
                    </a:lnTo>
                    <a:lnTo>
                      <a:pt x="1605" y="35"/>
                    </a:lnTo>
                    <a:lnTo>
                      <a:pt x="1637" y="35"/>
                    </a:lnTo>
                    <a:lnTo>
                      <a:pt x="1664" y="35"/>
                    </a:lnTo>
                    <a:lnTo>
                      <a:pt x="1686" y="37"/>
                    </a:lnTo>
                    <a:lnTo>
                      <a:pt x="1702" y="37"/>
                    </a:lnTo>
                    <a:lnTo>
                      <a:pt x="1712" y="37"/>
                    </a:lnTo>
                    <a:lnTo>
                      <a:pt x="1716" y="37"/>
                    </a:lnTo>
                    <a:lnTo>
                      <a:pt x="1712" y="37"/>
                    </a:lnTo>
                    <a:lnTo>
                      <a:pt x="1703" y="37"/>
                    </a:lnTo>
                    <a:lnTo>
                      <a:pt x="1688" y="35"/>
                    </a:lnTo>
                    <a:lnTo>
                      <a:pt x="1667" y="34"/>
                    </a:lnTo>
                    <a:lnTo>
                      <a:pt x="1641" y="34"/>
                    </a:lnTo>
                    <a:lnTo>
                      <a:pt x="1611" y="33"/>
                    </a:lnTo>
                    <a:lnTo>
                      <a:pt x="1575" y="32"/>
                    </a:lnTo>
                    <a:lnTo>
                      <a:pt x="1537" y="30"/>
                    </a:lnTo>
                    <a:lnTo>
                      <a:pt x="1495" y="28"/>
                    </a:lnTo>
                    <a:lnTo>
                      <a:pt x="1450" y="27"/>
                    </a:lnTo>
                    <a:lnTo>
                      <a:pt x="1401" y="25"/>
                    </a:lnTo>
                    <a:lnTo>
                      <a:pt x="1352" y="24"/>
                    </a:lnTo>
                    <a:lnTo>
                      <a:pt x="1299" y="22"/>
                    </a:lnTo>
                    <a:lnTo>
                      <a:pt x="1246" y="19"/>
                    </a:lnTo>
                    <a:lnTo>
                      <a:pt x="1190" y="18"/>
                    </a:lnTo>
                    <a:lnTo>
                      <a:pt x="1135" y="16"/>
                    </a:lnTo>
                    <a:lnTo>
                      <a:pt x="1080" y="15"/>
                    </a:lnTo>
                    <a:lnTo>
                      <a:pt x="1025" y="12"/>
                    </a:lnTo>
                    <a:lnTo>
                      <a:pt x="969" y="10"/>
                    </a:lnTo>
                    <a:lnTo>
                      <a:pt x="915" y="9"/>
                    </a:lnTo>
                    <a:lnTo>
                      <a:pt x="862" y="8"/>
                    </a:lnTo>
                    <a:lnTo>
                      <a:pt x="810" y="5"/>
                    </a:lnTo>
                    <a:lnTo>
                      <a:pt x="762" y="4"/>
                    </a:lnTo>
                    <a:lnTo>
                      <a:pt x="715" y="3"/>
                    </a:lnTo>
                    <a:lnTo>
                      <a:pt x="671" y="2"/>
                    </a:lnTo>
                    <a:lnTo>
                      <a:pt x="631" y="1"/>
                    </a:lnTo>
                    <a:lnTo>
                      <a:pt x="594" y="0"/>
                    </a:lnTo>
                    <a:lnTo>
                      <a:pt x="560" y="0"/>
                    </a:lnTo>
                    <a:lnTo>
                      <a:pt x="532" y="0"/>
                    </a:lnTo>
                    <a:lnTo>
                      <a:pt x="509" y="0"/>
                    </a:lnTo>
                    <a:lnTo>
                      <a:pt x="490" y="0"/>
                    </a:lnTo>
                    <a:lnTo>
                      <a:pt x="478" y="0"/>
                    </a:lnTo>
                    <a:lnTo>
                      <a:pt x="458" y="2"/>
                    </a:lnTo>
                    <a:lnTo>
                      <a:pt x="437" y="5"/>
                    </a:lnTo>
                    <a:lnTo>
                      <a:pt x="418" y="10"/>
                    </a:lnTo>
                    <a:lnTo>
                      <a:pt x="397" y="16"/>
                    </a:lnTo>
                    <a:lnTo>
                      <a:pt x="377" y="24"/>
                    </a:lnTo>
                    <a:lnTo>
                      <a:pt x="357" y="32"/>
                    </a:lnTo>
                    <a:lnTo>
                      <a:pt x="337" y="40"/>
                    </a:lnTo>
                    <a:lnTo>
                      <a:pt x="319" y="49"/>
                    </a:lnTo>
                    <a:lnTo>
                      <a:pt x="300" y="58"/>
                    </a:lnTo>
                    <a:lnTo>
                      <a:pt x="283" y="69"/>
                    </a:lnTo>
                    <a:lnTo>
                      <a:pt x="266" y="78"/>
                    </a:lnTo>
                    <a:lnTo>
                      <a:pt x="251" y="86"/>
                    </a:lnTo>
                    <a:lnTo>
                      <a:pt x="236" y="95"/>
                    </a:lnTo>
                    <a:lnTo>
                      <a:pt x="223" y="102"/>
                    </a:lnTo>
                    <a:lnTo>
                      <a:pt x="211" y="109"/>
                    </a:lnTo>
                    <a:lnTo>
                      <a:pt x="201" y="115"/>
                    </a:lnTo>
                    <a:lnTo>
                      <a:pt x="191" y="119"/>
                    </a:lnTo>
                    <a:lnTo>
                      <a:pt x="178" y="124"/>
                    </a:lnTo>
                    <a:lnTo>
                      <a:pt x="163" y="129"/>
                    </a:lnTo>
                    <a:lnTo>
                      <a:pt x="148" y="134"/>
                    </a:lnTo>
                    <a:lnTo>
                      <a:pt x="131" y="139"/>
                    </a:lnTo>
                    <a:lnTo>
                      <a:pt x="114" y="145"/>
                    </a:lnTo>
                    <a:lnTo>
                      <a:pt x="95" y="152"/>
                    </a:lnTo>
                    <a:lnTo>
                      <a:pt x="78" y="160"/>
                    </a:lnTo>
                    <a:lnTo>
                      <a:pt x="61" y="168"/>
                    </a:lnTo>
                    <a:lnTo>
                      <a:pt x="46" y="178"/>
                    </a:lnTo>
                    <a:lnTo>
                      <a:pt x="32" y="188"/>
                    </a:lnTo>
                    <a:lnTo>
                      <a:pt x="19" y="201"/>
                    </a:lnTo>
                    <a:lnTo>
                      <a:pt x="10" y="215"/>
                    </a:lnTo>
                    <a:lnTo>
                      <a:pt x="3" y="231"/>
                    </a:lnTo>
                    <a:lnTo>
                      <a:pt x="0" y="248"/>
                    </a:lnTo>
                    <a:lnTo>
                      <a:pt x="0" y="268"/>
                    </a:lnTo>
                    <a:lnTo>
                      <a:pt x="2" y="274"/>
                    </a:lnTo>
                    <a:lnTo>
                      <a:pt x="6" y="278"/>
                    </a:lnTo>
                    <a:lnTo>
                      <a:pt x="13" y="283"/>
                    </a:lnTo>
                    <a:lnTo>
                      <a:pt x="24" y="289"/>
                    </a:lnTo>
                    <a:lnTo>
                      <a:pt x="35" y="293"/>
                    </a:lnTo>
                    <a:lnTo>
                      <a:pt x="50" y="297"/>
                    </a:lnTo>
                    <a:lnTo>
                      <a:pt x="66" y="301"/>
                    </a:lnTo>
                    <a:lnTo>
                      <a:pt x="86" y="306"/>
                    </a:lnTo>
                    <a:lnTo>
                      <a:pt x="107" y="309"/>
                    </a:lnTo>
                    <a:lnTo>
                      <a:pt x="130" y="313"/>
                    </a:lnTo>
                    <a:lnTo>
                      <a:pt x="154" y="316"/>
                    </a:lnTo>
                    <a:lnTo>
                      <a:pt x="180" y="320"/>
                    </a:lnTo>
                    <a:lnTo>
                      <a:pt x="208" y="323"/>
                    </a:lnTo>
                    <a:lnTo>
                      <a:pt x="238" y="327"/>
                    </a:lnTo>
                    <a:lnTo>
                      <a:pt x="269" y="329"/>
                    </a:lnTo>
                    <a:lnTo>
                      <a:pt x="301" y="331"/>
                    </a:lnTo>
                    <a:lnTo>
                      <a:pt x="320" y="496"/>
                    </a:lnTo>
                    <a:lnTo>
                      <a:pt x="355" y="335"/>
                    </a:lnTo>
                    <a:lnTo>
                      <a:pt x="387" y="336"/>
                    </a:lnTo>
                    <a:lnTo>
                      <a:pt x="419" y="338"/>
                    </a:lnTo>
                    <a:lnTo>
                      <a:pt x="452" y="339"/>
                    </a:lnTo>
                    <a:lnTo>
                      <a:pt x="486" y="340"/>
                    </a:lnTo>
                    <a:lnTo>
                      <a:pt x="519" y="341"/>
                    </a:lnTo>
                    <a:lnTo>
                      <a:pt x="554" y="343"/>
                    </a:lnTo>
                    <a:lnTo>
                      <a:pt x="589" y="343"/>
                    </a:lnTo>
                    <a:lnTo>
                      <a:pt x="625" y="344"/>
                    </a:lnTo>
                    <a:lnTo>
                      <a:pt x="661" y="344"/>
                    </a:lnTo>
                    <a:lnTo>
                      <a:pt x="696" y="345"/>
                    </a:lnTo>
                    <a:lnTo>
                      <a:pt x="733" y="345"/>
                    </a:lnTo>
                    <a:lnTo>
                      <a:pt x="769" y="345"/>
                    </a:lnTo>
                    <a:lnTo>
                      <a:pt x="806" y="345"/>
                    </a:lnTo>
                    <a:lnTo>
                      <a:pt x="843" y="344"/>
                    </a:lnTo>
                    <a:lnTo>
                      <a:pt x="878" y="344"/>
                    </a:lnTo>
                    <a:lnTo>
                      <a:pt x="915" y="343"/>
                    </a:lnTo>
                    <a:lnTo>
                      <a:pt x="962" y="341"/>
                    </a:lnTo>
                    <a:lnTo>
                      <a:pt x="1010" y="340"/>
                    </a:lnTo>
                    <a:lnTo>
                      <a:pt x="1057" y="338"/>
                    </a:lnTo>
                    <a:lnTo>
                      <a:pt x="1104" y="336"/>
                    </a:lnTo>
                    <a:lnTo>
                      <a:pt x="1151" y="333"/>
                    </a:lnTo>
                    <a:lnTo>
                      <a:pt x="1197" y="330"/>
                    </a:lnTo>
                    <a:lnTo>
                      <a:pt x="1243" y="327"/>
                    </a:lnTo>
                    <a:lnTo>
                      <a:pt x="1288" y="323"/>
                    </a:lnTo>
                    <a:lnTo>
                      <a:pt x="1333" y="320"/>
                    </a:lnTo>
                    <a:lnTo>
                      <a:pt x="1377" y="316"/>
                    </a:lnTo>
                    <a:lnTo>
                      <a:pt x="1420" y="312"/>
                    </a:lnTo>
                    <a:lnTo>
                      <a:pt x="1461" y="308"/>
                    </a:lnTo>
                    <a:lnTo>
                      <a:pt x="1503" y="303"/>
                    </a:lnTo>
                    <a:lnTo>
                      <a:pt x="1542" y="300"/>
                    </a:lnTo>
                    <a:lnTo>
                      <a:pt x="1581" y="295"/>
                    </a:lnTo>
                    <a:lnTo>
                      <a:pt x="1618" y="291"/>
                    </a:lnTo>
                    <a:lnTo>
                      <a:pt x="1654" y="286"/>
                    </a:lnTo>
                    <a:lnTo>
                      <a:pt x="1687" y="283"/>
                    </a:lnTo>
                    <a:lnTo>
                      <a:pt x="1719" y="278"/>
                    </a:lnTo>
                    <a:lnTo>
                      <a:pt x="1750" y="274"/>
                    </a:lnTo>
                    <a:lnTo>
                      <a:pt x="1778" y="270"/>
                    </a:lnTo>
                    <a:lnTo>
                      <a:pt x="1806" y="267"/>
                    </a:lnTo>
                    <a:lnTo>
                      <a:pt x="1830" y="263"/>
                    </a:lnTo>
                    <a:lnTo>
                      <a:pt x="1852" y="260"/>
                    </a:lnTo>
                    <a:lnTo>
                      <a:pt x="1872" y="256"/>
                    </a:lnTo>
                    <a:lnTo>
                      <a:pt x="1890" y="254"/>
                    </a:lnTo>
                    <a:lnTo>
                      <a:pt x="1906" y="252"/>
                    </a:lnTo>
                    <a:lnTo>
                      <a:pt x="1918" y="249"/>
                    </a:lnTo>
                    <a:lnTo>
                      <a:pt x="1928" y="248"/>
                    </a:lnTo>
                    <a:lnTo>
                      <a:pt x="1936" y="247"/>
                    </a:lnTo>
                    <a:lnTo>
                      <a:pt x="1940" y="246"/>
                    </a:lnTo>
                    <a:lnTo>
                      <a:pt x="1941" y="246"/>
                    </a:lnTo>
                    <a:lnTo>
                      <a:pt x="1939" y="246"/>
                    </a:lnTo>
                    <a:lnTo>
                      <a:pt x="1932" y="246"/>
                    </a:lnTo>
                    <a:lnTo>
                      <a:pt x="1922" y="247"/>
                    </a:lnTo>
                    <a:lnTo>
                      <a:pt x="1907" y="247"/>
                    </a:lnTo>
                    <a:lnTo>
                      <a:pt x="1888" y="247"/>
                    </a:lnTo>
                    <a:lnTo>
                      <a:pt x="1867" y="248"/>
                    </a:lnTo>
                    <a:lnTo>
                      <a:pt x="1841" y="249"/>
                    </a:lnTo>
                    <a:lnTo>
                      <a:pt x="1814" y="249"/>
                    </a:lnTo>
                    <a:lnTo>
                      <a:pt x="1783" y="251"/>
                    </a:lnTo>
                    <a:lnTo>
                      <a:pt x="1750" y="252"/>
                    </a:lnTo>
                    <a:lnTo>
                      <a:pt x="1715" y="253"/>
                    </a:lnTo>
                    <a:lnTo>
                      <a:pt x="1678" y="254"/>
                    </a:lnTo>
                    <a:lnTo>
                      <a:pt x="1640" y="256"/>
                    </a:lnTo>
                    <a:lnTo>
                      <a:pt x="1599" y="257"/>
                    </a:lnTo>
                    <a:lnTo>
                      <a:pt x="1559" y="259"/>
                    </a:lnTo>
                    <a:lnTo>
                      <a:pt x="1518" y="260"/>
                    </a:lnTo>
                    <a:lnTo>
                      <a:pt x="1475" y="262"/>
                    </a:lnTo>
                    <a:lnTo>
                      <a:pt x="1432" y="263"/>
                    </a:lnTo>
                    <a:lnTo>
                      <a:pt x="1390" y="264"/>
                    </a:lnTo>
                    <a:lnTo>
                      <a:pt x="1347" y="267"/>
                    </a:lnTo>
                    <a:lnTo>
                      <a:pt x="1306" y="268"/>
                    </a:lnTo>
                    <a:lnTo>
                      <a:pt x="1264" y="270"/>
                    </a:lnTo>
                    <a:lnTo>
                      <a:pt x="1224" y="271"/>
                    </a:lnTo>
                    <a:lnTo>
                      <a:pt x="1185" y="274"/>
                    </a:lnTo>
                    <a:lnTo>
                      <a:pt x="1148" y="275"/>
                    </a:lnTo>
                    <a:lnTo>
                      <a:pt x="1112" y="277"/>
                    </a:lnTo>
                    <a:lnTo>
                      <a:pt x="1078" y="278"/>
                    </a:lnTo>
                    <a:lnTo>
                      <a:pt x="1047" y="279"/>
                    </a:lnTo>
                    <a:lnTo>
                      <a:pt x="1018" y="282"/>
                    </a:lnTo>
                    <a:lnTo>
                      <a:pt x="991" y="283"/>
                    </a:lnTo>
                    <a:lnTo>
                      <a:pt x="968" y="285"/>
                    </a:lnTo>
                    <a:lnTo>
                      <a:pt x="949" y="28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203" name="Freeform 43">
                <a:extLst>
                  <a:ext uri="{FF2B5EF4-FFF2-40B4-BE49-F238E27FC236}">
                    <a16:creationId xmlns:a16="http://schemas.microsoft.com/office/drawing/2014/main" id="{5DADAB0F-F193-5542-8931-9B7BCBBA8D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9" y="1675"/>
                <a:ext cx="50" cy="48"/>
              </a:xfrm>
              <a:custGeom>
                <a:avLst/>
                <a:gdLst>
                  <a:gd name="T0" fmla="*/ 24 w 99"/>
                  <a:gd name="T1" fmla="*/ 16 h 95"/>
                  <a:gd name="T2" fmla="*/ 24 w 99"/>
                  <a:gd name="T3" fmla="*/ 11 h 95"/>
                  <a:gd name="T4" fmla="*/ 25 w 99"/>
                  <a:gd name="T5" fmla="*/ 8 h 95"/>
                  <a:gd name="T6" fmla="*/ 26 w 99"/>
                  <a:gd name="T7" fmla="*/ 3 h 95"/>
                  <a:gd name="T8" fmla="*/ 28 w 99"/>
                  <a:gd name="T9" fmla="*/ 0 h 95"/>
                  <a:gd name="T10" fmla="*/ 16 w 99"/>
                  <a:gd name="T11" fmla="*/ 7 h 95"/>
                  <a:gd name="T12" fmla="*/ 8 w 99"/>
                  <a:gd name="T13" fmla="*/ 17 h 95"/>
                  <a:gd name="T14" fmla="*/ 2 w 99"/>
                  <a:gd name="T15" fmla="*/ 30 h 95"/>
                  <a:gd name="T16" fmla="*/ 0 w 99"/>
                  <a:gd name="T17" fmla="*/ 43 h 95"/>
                  <a:gd name="T18" fmla="*/ 1 w 99"/>
                  <a:gd name="T19" fmla="*/ 54 h 95"/>
                  <a:gd name="T20" fmla="*/ 5 w 99"/>
                  <a:gd name="T21" fmla="*/ 64 h 95"/>
                  <a:gd name="T22" fmla="*/ 9 w 99"/>
                  <a:gd name="T23" fmla="*/ 72 h 95"/>
                  <a:gd name="T24" fmla="*/ 15 w 99"/>
                  <a:gd name="T25" fmla="*/ 80 h 95"/>
                  <a:gd name="T26" fmla="*/ 23 w 99"/>
                  <a:gd name="T27" fmla="*/ 86 h 95"/>
                  <a:gd name="T28" fmla="*/ 31 w 99"/>
                  <a:gd name="T29" fmla="*/ 91 h 95"/>
                  <a:gd name="T30" fmla="*/ 41 w 99"/>
                  <a:gd name="T31" fmla="*/ 94 h 95"/>
                  <a:gd name="T32" fmla="*/ 52 w 99"/>
                  <a:gd name="T33" fmla="*/ 95 h 95"/>
                  <a:gd name="T34" fmla="*/ 60 w 99"/>
                  <a:gd name="T35" fmla="*/ 94 h 95"/>
                  <a:gd name="T36" fmla="*/ 68 w 99"/>
                  <a:gd name="T37" fmla="*/ 93 h 95"/>
                  <a:gd name="T38" fmla="*/ 75 w 99"/>
                  <a:gd name="T39" fmla="*/ 89 h 95"/>
                  <a:gd name="T40" fmla="*/ 81 w 99"/>
                  <a:gd name="T41" fmla="*/ 85 h 95"/>
                  <a:gd name="T42" fmla="*/ 86 w 99"/>
                  <a:gd name="T43" fmla="*/ 80 h 95"/>
                  <a:gd name="T44" fmla="*/ 92 w 99"/>
                  <a:gd name="T45" fmla="*/ 74 h 95"/>
                  <a:gd name="T46" fmla="*/ 95 w 99"/>
                  <a:gd name="T47" fmla="*/ 68 h 95"/>
                  <a:gd name="T48" fmla="*/ 99 w 99"/>
                  <a:gd name="T49" fmla="*/ 61 h 95"/>
                  <a:gd name="T50" fmla="*/ 93 w 99"/>
                  <a:gd name="T51" fmla="*/ 63 h 95"/>
                  <a:gd name="T52" fmla="*/ 87 w 99"/>
                  <a:gd name="T53" fmla="*/ 65 h 95"/>
                  <a:gd name="T54" fmla="*/ 82 w 99"/>
                  <a:gd name="T55" fmla="*/ 66 h 95"/>
                  <a:gd name="T56" fmla="*/ 76 w 99"/>
                  <a:gd name="T57" fmla="*/ 66 h 95"/>
                  <a:gd name="T58" fmla="*/ 66 w 99"/>
                  <a:gd name="T59" fmla="*/ 65 h 95"/>
                  <a:gd name="T60" fmla="*/ 55 w 99"/>
                  <a:gd name="T61" fmla="*/ 63 h 95"/>
                  <a:gd name="T62" fmla="*/ 47 w 99"/>
                  <a:gd name="T63" fmla="*/ 58 h 95"/>
                  <a:gd name="T64" fmla="*/ 39 w 99"/>
                  <a:gd name="T65" fmla="*/ 51 h 95"/>
                  <a:gd name="T66" fmla="*/ 33 w 99"/>
                  <a:gd name="T67" fmla="*/ 45 h 95"/>
                  <a:gd name="T68" fmla="*/ 29 w 99"/>
                  <a:gd name="T69" fmla="*/ 35 h 95"/>
                  <a:gd name="T70" fmla="*/ 25 w 99"/>
                  <a:gd name="T71" fmla="*/ 26 h 95"/>
                  <a:gd name="T72" fmla="*/ 24 w 99"/>
                  <a:gd name="T73" fmla="*/ 16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9" h="95">
                    <a:moveTo>
                      <a:pt x="24" y="16"/>
                    </a:moveTo>
                    <a:lnTo>
                      <a:pt x="24" y="11"/>
                    </a:lnTo>
                    <a:lnTo>
                      <a:pt x="25" y="8"/>
                    </a:lnTo>
                    <a:lnTo>
                      <a:pt x="26" y="3"/>
                    </a:lnTo>
                    <a:lnTo>
                      <a:pt x="28" y="0"/>
                    </a:lnTo>
                    <a:lnTo>
                      <a:pt x="16" y="7"/>
                    </a:lnTo>
                    <a:lnTo>
                      <a:pt x="8" y="17"/>
                    </a:lnTo>
                    <a:lnTo>
                      <a:pt x="2" y="30"/>
                    </a:lnTo>
                    <a:lnTo>
                      <a:pt x="0" y="43"/>
                    </a:lnTo>
                    <a:lnTo>
                      <a:pt x="1" y="54"/>
                    </a:lnTo>
                    <a:lnTo>
                      <a:pt x="5" y="64"/>
                    </a:lnTo>
                    <a:lnTo>
                      <a:pt x="9" y="72"/>
                    </a:lnTo>
                    <a:lnTo>
                      <a:pt x="15" y="80"/>
                    </a:lnTo>
                    <a:lnTo>
                      <a:pt x="23" y="86"/>
                    </a:lnTo>
                    <a:lnTo>
                      <a:pt x="31" y="91"/>
                    </a:lnTo>
                    <a:lnTo>
                      <a:pt x="41" y="94"/>
                    </a:lnTo>
                    <a:lnTo>
                      <a:pt x="52" y="95"/>
                    </a:lnTo>
                    <a:lnTo>
                      <a:pt x="60" y="94"/>
                    </a:lnTo>
                    <a:lnTo>
                      <a:pt x="68" y="93"/>
                    </a:lnTo>
                    <a:lnTo>
                      <a:pt x="75" y="89"/>
                    </a:lnTo>
                    <a:lnTo>
                      <a:pt x="81" y="85"/>
                    </a:lnTo>
                    <a:lnTo>
                      <a:pt x="86" y="80"/>
                    </a:lnTo>
                    <a:lnTo>
                      <a:pt x="92" y="74"/>
                    </a:lnTo>
                    <a:lnTo>
                      <a:pt x="95" y="68"/>
                    </a:lnTo>
                    <a:lnTo>
                      <a:pt x="99" y="61"/>
                    </a:lnTo>
                    <a:lnTo>
                      <a:pt x="93" y="63"/>
                    </a:lnTo>
                    <a:lnTo>
                      <a:pt x="87" y="65"/>
                    </a:lnTo>
                    <a:lnTo>
                      <a:pt x="82" y="66"/>
                    </a:lnTo>
                    <a:lnTo>
                      <a:pt x="76" y="66"/>
                    </a:lnTo>
                    <a:lnTo>
                      <a:pt x="66" y="65"/>
                    </a:lnTo>
                    <a:lnTo>
                      <a:pt x="55" y="63"/>
                    </a:lnTo>
                    <a:lnTo>
                      <a:pt x="47" y="58"/>
                    </a:lnTo>
                    <a:lnTo>
                      <a:pt x="39" y="51"/>
                    </a:lnTo>
                    <a:lnTo>
                      <a:pt x="33" y="45"/>
                    </a:lnTo>
                    <a:lnTo>
                      <a:pt x="29" y="35"/>
                    </a:lnTo>
                    <a:lnTo>
                      <a:pt x="25" y="26"/>
                    </a:lnTo>
                    <a:lnTo>
                      <a:pt x="24" y="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204" name="Freeform 44">
                <a:extLst>
                  <a:ext uri="{FF2B5EF4-FFF2-40B4-BE49-F238E27FC236}">
                    <a16:creationId xmlns:a16="http://schemas.microsoft.com/office/drawing/2014/main" id="{6F46000B-9388-A247-9D67-5B2211A562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2" y="1675"/>
                <a:ext cx="50" cy="48"/>
              </a:xfrm>
              <a:custGeom>
                <a:avLst/>
                <a:gdLst>
                  <a:gd name="T0" fmla="*/ 25 w 100"/>
                  <a:gd name="T1" fmla="*/ 16 h 95"/>
                  <a:gd name="T2" fmla="*/ 25 w 100"/>
                  <a:gd name="T3" fmla="*/ 11 h 95"/>
                  <a:gd name="T4" fmla="*/ 26 w 100"/>
                  <a:gd name="T5" fmla="*/ 8 h 95"/>
                  <a:gd name="T6" fmla="*/ 27 w 100"/>
                  <a:gd name="T7" fmla="*/ 3 h 95"/>
                  <a:gd name="T8" fmla="*/ 28 w 100"/>
                  <a:gd name="T9" fmla="*/ 0 h 95"/>
                  <a:gd name="T10" fmla="*/ 17 w 100"/>
                  <a:gd name="T11" fmla="*/ 8 h 95"/>
                  <a:gd name="T12" fmla="*/ 9 w 100"/>
                  <a:gd name="T13" fmla="*/ 18 h 95"/>
                  <a:gd name="T14" fmla="*/ 3 w 100"/>
                  <a:gd name="T15" fmla="*/ 31 h 95"/>
                  <a:gd name="T16" fmla="*/ 0 w 100"/>
                  <a:gd name="T17" fmla="*/ 45 h 95"/>
                  <a:gd name="T18" fmla="*/ 2 w 100"/>
                  <a:gd name="T19" fmla="*/ 55 h 95"/>
                  <a:gd name="T20" fmla="*/ 5 w 100"/>
                  <a:gd name="T21" fmla="*/ 64 h 95"/>
                  <a:gd name="T22" fmla="*/ 10 w 100"/>
                  <a:gd name="T23" fmla="*/ 72 h 95"/>
                  <a:gd name="T24" fmla="*/ 15 w 100"/>
                  <a:gd name="T25" fmla="*/ 80 h 95"/>
                  <a:gd name="T26" fmla="*/ 23 w 100"/>
                  <a:gd name="T27" fmla="*/ 86 h 95"/>
                  <a:gd name="T28" fmla="*/ 32 w 100"/>
                  <a:gd name="T29" fmla="*/ 91 h 95"/>
                  <a:gd name="T30" fmla="*/ 42 w 100"/>
                  <a:gd name="T31" fmla="*/ 94 h 95"/>
                  <a:gd name="T32" fmla="*/ 52 w 100"/>
                  <a:gd name="T33" fmla="*/ 95 h 95"/>
                  <a:gd name="T34" fmla="*/ 60 w 100"/>
                  <a:gd name="T35" fmla="*/ 94 h 95"/>
                  <a:gd name="T36" fmla="*/ 68 w 100"/>
                  <a:gd name="T37" fmla="*/ 93 h 95"/>
                  <a:gd name="T38" fmla="*/ 75 w 100"/>
                  <a:gd name="T39" fmla="*/ 89 h 95"/>
                  <a:gd name="T40" fmla="*/ 81 w 100"/>
                  <a:gd name="T41" fmla="*/ 86 h 95"/>
                  <a:gd name="T42" fmla="*/ 87 w 100"/>
                  <a:gd name="T43" fmla="*/ 80 h 95"/>
                  <a:gd name="T44" fmla="*/ 93 w 100"/>
                  <a:gd name="T45" fmla="*/ 74 h 95"/>
                  <a:gd name="T46" fmla="*/ 96 w 100"/>
                  <a:gd name="T47" fmla="*/ 68 h 95"/>
                  <a:gd name="T48" fmla="*/ 100 w 100"/>
                  <a:gd name="T49" fmla="*/ 61 h 95"/>
                  <a:gd name="T50" fmla="*/ 94 w 100"/>
                  <a:gd name="T51" fmla="*/ 64 h 95"/>
                  <a:gd name="T52" fmla="*/ 88 w 100"/>
                  <a:gd name="T53" fmla="*/ 65 h 95"/>
                  <a:gd name="T54" fmla="*/ 82 w 100"/>
                  <a:gd name="T55" fmla="*/ 68 h 95"/>
                  <a:gd name="T56" fmla="*/ 76 w 100"/>
                  <a:gd name="T57" fmla="*/ 68 h 95"/>
                  <a:gd name="T58" fmla="*/ 66 w 100"/>
                  <a:gd name="T59" fmla="*/ 66 h 95"/>
                  <a:gd name="T60" fmla="*/ 56 w 100"/>
                  <a:gd name="T61" fmla="*/ 63 h 95"/>
                  <a:gd name="T62" fmla="*/ 48 w 100"/>
                  <a:gd name="T63" fmla="*/ 58 h 95"/>
                  <a:gd name="T64" fmla="*/ 40 w 100"/>
                  <a:gd name="T65" fmla="*/ 53 h 95"/>
                  <a:gd name="T66" fmla="*/ 34 w 100"/>
                  <a:gd name="T67" fmla="*/ 45 h 95"/>
                  <a:gd name="T68" fmla="*/ 29 w 100"/>
                  <a:gd name="T69" fmla="*/ 36 h 95"/>
                  <a:gd name="T70" fmla="*/ 26 w 100"/>
                  <a:gd name="T71" fmla="*/ 26 h 95"/>
                  <a:gd name="T72" fmla="*/ 25 w 100"/>
                  <a:gd name="T73" fmla="*/ 16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0" h="95">
                    <a:moveTo>
                      <a:pt x="25" y="16"/>
                    </a:moveTo>
                    <a:lnTo>
                      <a:pt x="25" y="11"/>
                    </a:lnTo>
                    <a:lnTo>
                      <a:pt x="26" y="8"/>
                    </a:lnTo>
                    <a:lnTo>
                      <a:pt x="27" y="3"/>
                    </a:lnTo>
                    <a:lnTo>
                      <a:pt x="28" y="0"/>
                    </a:lnTo>
                    <a:lnTo>
                      <a:pt x="17" y="8"/>
                    </a:lnTo>
                    <a:lnTo>
                      <a:pt x="9" y="18"/>
                    </a:lnTo>
                    <a:lnTo>
                      <a:pt x="3" y="31"/>
                    </a:lnTo>
                    <a:lnTo>
                      <a:pt x="0" y="45"/>
                    </a:lnTo>
                    <a:lnTo>
                      <a:pt x="2" y="55"/>
                    </a:lnTo>
                    <a:lnTo>
                      <a:pt x="5" y="64"/>
                    </a:lnTo>
                    <a:lnTo>
                      <a:pt x="10" y="72"/>
                    </a:lnTo>
                    <a:lnTo>
                      <a:pt x="15" y="80"/>
                    </a:lnTo>
                    <a:lnTo>
                      <a:pt x="23" y="86"/>
                    </a:lnTo>
                    <a:lnTo>
                      <a:pt x="32" y="91"/>
                    </a:lnTo>
                    <a:lnTo>
                      <a:pt x="42" y="94"/>
                    </a:lnTo>
                    <a:lnTo>
                      <a:pt x="52" y="95"/>
                    </a:lnTo>
                    <a:lnTo>
                      <a:pt x="60" y="94"/>
                    </a:lnTo>
                    <a:lnTo>
                      <a:pt x="68" y="93"/>
                    </a:lnTo>
                    <a:lnTo>
                      <a:pt x="75" y="89"/>
                    </a:lnTo>
                    <a:lnTo>
                      <a:pt x="81" y="86"/>
                    </a:lnTo>
                    <a:lnTo>
                      <a:pt x="87" y="80"/>
                    </a:lnTo>
                    <a:lnTo>
                      <a:pt x="93" y="74"/>
                    </a:lnTo>
                    <a:lnTo>
                      <a:pt x="96" y="68"/>
                    </a:lnTo>
                    <a:lnTo>
                      <a:pt x="100" y="61"/>
                    </a:lnTo>
                    <a:lnTo>
                      <a:pt x="94" y="64"/>
                    </a:lnTo>
                    <a:lnTo>
                      <a:pt x="88" y="65"/>
                    </a:lnTo>
                    <a:lnTo>
                      <a:pt x="82" y="68"/>
                    </a:lnTo>
                    <a:lnTo>
                      <a:pt x="76" y="68"/>
                    </a:lnTo>
                    <a:lnTo>
                      <a:pt x="66" y="66"/>
                    </a:lnTo>
                    <a:lnTo>
                      <a:pt x="56" y="63"/>
                    </a:lnTo>
                    <a:lnTo>
                      <a:pt x="48" y="58"/>
                    </a:lnTo>
                    <a:lnTo>
                      <a:pt x="40" y="53"/>
                    </a:lnTo>
                    <a:lnTo>
                      <a:pt x="34" y="45"/>
                    </a:lnTo>
                    <a:lnTo>
                      <a:pt x="29" y="36"/>
                    </a:lnTo>
                    <a:lnTo>
                      <a:pt x="26" y="26"/>
                    </a:lnTo>
                    <a:lnTo>
                      <a:pt x="25" y="1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205" name="Freeform 45">
                <a:extLst>
                  <a:ext uri="{FF2B5EF4-FFF2-40B4-BE49-F238E27FC236}">
                    <a16:creationId xmlns:a16="http://schemas.microsoft.com/office/drawing/2014/main" id="{E235E012-6CC6-8942-93D6-1F6EC25217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0" y="1599"/>
                <a:ext cx="32" cy="88"/>
              </a:xfrm>
              <a:custGeom>
                <a:avLst/>
                <a:gdLst>
                  <a:gd name="T0" fmla="*/ 0 w 65"/>
                  <a:gd name="T1" fmla="*/ 1 h 176"/>
                  <a:gd name="T2" fmla="*/ 4 w 65"/>
                  <a:gd name="T3" fmla="*/ 176 h 176"/>
                  <a:gd name="T4" fmla="*/ 65 w 65"/>
                  <a:gd name="T5" fmla="*/ 0 h 176"/>
                  <a:gd name="T6" fmla="*/ 0 w 65"/>
                  <a:gd name="T7" fmla="*/ 1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176">
                    <a:moveTo>
                      <a:pt x="0" y="1"/>
                    </a:moveTo>
                    <a:lnTo>
                      <a:pt x="4" y="176"/>
                    </a:lnTo>
                    <a:lnTo>
                      <a:pt x="65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206" name="Freeform 46">
                <a:extLst>
                  <a:ext uri="{FF2B5EF4-FFF2-40B4-BE49-F238E27FC236}">
                    <a16:creationId xmlns:a16="http://schemas.microsoft.com/office/drawing/2014/main" id="{4961F5BA-FF10-1A4D-8ED2-739A287680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6" y="1603"/>
                <a:ext cx="72" cy="56"/>
              </a:xfrm>
              <a:custGeom>
                <a:avLst/>
                <a:gdLst>
                  <a:gd name="T0" fmla="*/ 0 w 144"/>
                  <a:gd name="T1" fmla="*/ 0 h 111"/>
                  <a:gd name="T2" fmla="*/ 132 w 144"/>
                  <a:gd name="T3" fmla="*/ 111 h 111"/>
                  <a:gd name="T4" fmla="*/ 144 w 144"/>
                  <a:gd name="T5" fmla="*/ 63 h 111"/>
                  <a:gd name="T6" fmla="*/ 0 w 144"/>
                  <a:gd name="T7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4" h="111">
                    <a:moveTo>
                      <a:pt x="0" y="0"/>
                    </a:moveTo>
                    <a:lnTo>
                      <a:pt x="132" y="111"/>
                    </a:lnTo>
                    <a:lnTo>
                      <a:pt x="144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207" name="Freeform 47">
                <a:extLst>
                  <a:ext uri="{FF2B5EF4-FFF2-40B4-BE49-F238E27FC236}">
                    <a16:creationId xmlns:a16="http://schemas.microsoft.com/office/drawing/2014/main" id="{D7EE8B20-57BA-9D47-9D8B-B57A4FB836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8" y="1632"/>
                <a:ext cx="38" cy="22"/>
              </a:xfrm>
              <a:custGeom>
                <a:avLst/>
                <a:gdLst>
                  <a:gd name="T0" fmla="*/ 76 w 76"/>
                  <a:gd name="T1" fmla="*/ 0 h 44"/>
                  <a:gd name="T2" fmla="*/ 0 w 76"/>
                  <a:gd name="T3" fmla="*/ 0 h 44"/>
                  <a:gd name="T4" fmla="*/ 76 w 76"/>
                  <a:gd name="T5" fmla="*/ 44 h 44"/>
                  <a:gd name="T6" fmla="*/ 76 w 76"/>
                  <a:gd name="T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" h="44">
                    <a:moveTo>
                      <a:pt x="76" y="0"/>
                    </a:moveTo>
                    <a:lnTo>
                      <a:pt x="0" y="0"/>
                    </a:lnTo>
                    <a:lnTo>
                      <a:pt x="76" y="44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208" name="Freeform 48">
                <a:extLst>
                  <a:ext uri="{FF2B5EF4-FFF2-40B4-BE49-F238E27FC236}">
                    <a16:creationId xmlns:a16="http://schemas.microsoft.com/office/drawing/2014/main" id="{BBD1CBC5-E5C8-D447-8B5D-5CB54A06A9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8" y="1663"/>
                <a:ext cx="38" cy="22"/>
              </a:xfrm>
              <a:custGeom>
                <a:avLst/>
                <a:gdLst>
                  <a:gd name="T0" fmla="*/ 76 w 76"/>
                  <a:gd name="T1" fmla="*/ 0 h 44"/>
                  <a:gd name="T2" fmla="*/ 0 w 76"/>
                  <a:gd name="T3" fmla="*/ 0 h 44"/>
                  <a:gd name="T4" fmla="*/ 76 w 76"/>
                  <a:gd name="T5" fmla="*/ 44 h 44"/>
                  <a:gd name="T6" fmla="*/ 76 w 76"/>
                  <a:gd name="T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" h="44">
                    <a:moveTo>
                      <a:pt x="76" y="0"/>
                    </a:moveTo>
                    <a:lnTo>
                      <a:pt x="0" y="0"/>
                    </a:lnTo>
                    <a:lnTo>
                      <a:pt x="76" y="44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8209" name="Rectangle 49">
              <a:extLst>
                <a:ext uri="{FF2B5EF4-FFF2-40B4-BE49-F238E27FC236}">
                  <a16:creationId xmlns:a16="http://schemas.microsoft.com/office/drawing/2014/main" id="{731D05DF-5CB1-4440-8247-C70E12FFD3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7" y="1296"/>
              <a:ext cx="722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700">
                  <a:solidFill>
                    <a:srgbClr val="000000"/>
                  </a:solidFill>
                  <a:latin typeface="Arial" panose="020B0604020202020204" pitchFamily="34" charset="0"/>
                </a:rPr>
                <a:t>Time = 0</a:t>
              </a:r>
            </a:p>
          </p:txBody>
        </p:sp>
        <p:sp>
          <p:nvSpPr>
            <p:cNvPr id="348210" name="Rectangle 50">
              <a:extLst>
                <a:ext uri="{FF2B5EF4-FFF2-40B4-BE49-F238E27FC236}">
                  <a16:creationId xmlns:a16="http://schemas.microsoft.com/office/drawing/2014/main" id="{B2573D08-A5CC-C449-A217-F68CAB5CDD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1296"/>
              <a:ext cx="719" cy="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700">
                  <a:solidFill>
                    <a:srgbClr val="000000"/>
                  </a:solidFill>
                  <a:latin typeface="Arial" panose="020B0604020202020204" pitchFamily="34" charset="0"/>
                </a:rPr>
                <a:t>Time = T</a:t>
              </a:r>
            </a:p>
          </p:txBody>
        </p:sp>
        <p:sp>
          <p:nvSpPr>
            <p:cNvPr id="348211" name="Line 51">
              <a:extLst>
                <a:ext uri="{FF2B5EF4-FFF2-40B4-BE49-F238E27FC236}">
                  <a16:creationId xmlns:a16="http://schemas.microsoft.com/office/drawing/2014/main" id="{2285A80E-4CC0-2642-99D9-34FF7E1508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48" y="1872"/>
              <a:ext cx="1104" cy="1392"/>
            </a:xfrm>
            <a:prstGeom prst="line">
              <a:avLst/>
            </a:prstGeom>
            <a:noFill/>
            <a:ln w="5715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212" name="Line 52">
              <a:extLst>
                <a:ext uri="{FF2B5EF4-FFF2-40B4-BE49-F238E27FC236}">
                  <a16:creationId xmlns:a16="http://schemas.microsoft.com/office/drawing/2014/main" id="{F914AE70-B799-AA47-ADC2-34F5C71978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1872"/>
              <a:ext cx="720" cy="1344"/>
            </a:xfrm>
            <a:prstGeom prst="line">
              <a:avLst/>
            </a:prstGeom>
            <a:noFill/>
            <a:ln w="5715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213" name="AutoShape 53">
              <a:extLst>
                <a:ext uri="{FF2B5EF4-FFF2-40B4-BE49-F238E27FC236}">
                  <a16:creationId xmlns:a16="http://schemas.microsoft.com/office/drawing/2014/main" id="{8BACB526-DFC8-954D-8882-9658CE7DDC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104" y="2907"/>
              <a:ext cx="2352" cy="552"/>
            </a:xfrm>
            <a:custGeom>
              <a:avLst/>
              <a:gdLst>
                <a:gd name="G0" fmla="+- 5276 0 0"/>
                <a:gd name="G1" fmla="+- 21600 0 5276"/>
                <a:gd name="G2" fmla="*/ 5276 1 2"/>
                <a:gd name="G3" fmla="+- 21600 0 G2"/>
                <a:gd name="G4" fmla="+/ 5276 21600 2"/>
                <a:gd name="G5" fmla="+/ G1 0 2"/>
                <a:gd name="G6" fmla="*/ 21600 21600 5276"/>
                <a:gd name="G7" fmla="*/ G6 1 2"/>
                <a:gd name="G8" fmla="+- 21600 0 G7"/>
                <a:gd name="G9" fmla="*/ 21600 1 2"/>
                <a:gd name="G10" fmla="+- 5276 0 G9"/>
                <a:gd name="G11" fmla="?: G10 G8 0"/>
                <a:gd name="G12" fmla="?: G10 G7 21600"/>
                <a:gd name="T0" fmla="*/ 18962 w 21600"/>
                <a:gd name="T1" fmla="*/ 10800 h 21600"/>
                <a:gd name="T2" fmla="*/ 10800 w 21600"/>
                <a:gd name="T3" fmla="*/ 21600 h 21600"/>
                <a:gd name="T4" fmla="*/ 2638 w 21600"/>
                <a:gd name="T5" fmla="*/ 10800 h 21600"/>
                <a:gd name="T6" fmla="*/ 10800 w 21600"/>
                <a:gd name="T7" fmla="*/ 0 h 21600"/>
                <a:gd name="T8" fmla="*/ 4438 w 21600"/>
                <a:gd name="T9" fmla="*/ 4438 h 21600"/>
                <a:gd name="T10" fmla="*/ 17162 w 21600"/>
                <a:gd name="T11" fmla="*/ 1716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276" y="21600"/>
                  </a:lnTo>
                  <a:lnTo>
                    <a:pt x="163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214" name="AutoShape 54">
              <a:extLst>
                <a:ext uri="{FF2B5EF4-FFF2-40B4-BE49-F238E27FC236}">
                  <a16:creationId xmlns:a16="http://schemas.microsoft.com/office/drawing/2014/main" id="{82B05125-7755-F749-B1C2-DDB690BF74B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775" y="2921"/>
              <a:ext cx="2352" cy="552"/>
            </a:xfrm>
            <a:custGeom>
              <a:avLst/>
              <a:gdLst>
                <a:gd name="G0" fmla="+- 5276 0 0"/>
                <a:gd name="G1" fmla="+- 21600 0 5276"/>
                <a:gd name="G2" fmla="*/ 5276 1 2"/>
                <a:gd name="G3" fmla="+- 21600 0 G2"/>
                <a:gd name="G4" fmla="+/ 5276 21600 2"/>
                <a:gd name="G5" fmla="+/ G1 0 2"/>
                <a:gd name="G6" fmla="*/ 21600 21600 5276"/>
                <a:gd name="G7" fmla="*/ G6 1 2"/>
                <a:gd name="G8" fmla="+- 21600 0 G7"/>
                <a:gd name="G9" fmla="*/ 21600 1 2"/>
                <a:gd name="G10" fmla="+- 5276 0 G9"/>
                <a:gd name="G11" fmla="?: G10 G8 0"/>
                <a:gd name="G12" fmla="?: G10 G7 21600"/>
                <a:gd name="T0" fmla="*/ 18962 w 21600"/>
                <a:gd name="T1" fmla="*/ 10800 h 21600"/>
                <a:gd name="T2" fmla="*/ 10800 w 21600"/>
                <a:gd name="T3" fmla="*/ 21600 h 21600"/>
                <a:gd name="T4" fmla="*/ 2638 w 21600"/>
                <a:gd name="T5" fmla="*/ 10800 h 21600"/>
                <a:gd name="T6" fmla="*/ 10800 w 21600"/>
                <a:gd name="T7" fmla="*/ 0 h 21600"/>
                <a:gd name="T8" fmla="*/ 4438 w 21600"/>
                <a:gd name="T9" fmla="*/ 4438 h 21600"/>
                <a:gd name="T10" fmla="*/ 17162 w 21600"/>
                <a:gd name="T11" fmla="*/ 1716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276" y="21600"/>
                  </a:lnTo>
                  <a:lnTo>
                    <a:pt x="163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215" name="Line 55">
              <a:extLst>
                <a:ext uri="{FF2B5EF4-FFF2-40B4-BE49-F238E27FC236}">
                  <a16:creationId xmlns:a16="http://schemas.microsoft.com/office/drawing/2014/main" id="{4A2DA8A1-CE4F-D347-8E9C-AB0A059579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68" y="1872"/>
              <a:ext cx="1104" cy="1392"/>
            </a:xfrm>
            <a:prstGeom prst="line">
              <a:avLst/>
            </a:prstGeom>
            <a:noFill/>
            <a:ln w="5715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8216" name="Rectangle 56">
            <a:extLst>
              <a:ext uri="{FF2B5EF4-FFF2-40B4-BE49-F238E27FC236}">
                <a16:creationId xmlns:a16="http://schemas.microsoft.com/office/drawing/2014/main" id="{A15C36B4-ECCC-F948-ACD0-F2B69DE5DA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1295400"/>
            <a:ext cx="31242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Long Exposure</a:t>
            </a: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</a:p>
          <a:p>
            <a:pPr algn="just"/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The moving camera creates smear</a:t>
            </a:r>
          </a:p>
        </p:txBody>
      </p:sp>
      <p:sp>
        <p:nvSpPr>
          <p:cNvPr id="348217" name="Line 57">
            <a:extLst>
              <a:ext uri="{FF2B5EF4-FFF2-40B4-BE49-F238E27FC236}">
                <a16:creationId xmlns:a16="http://schemas.microsoft.com/office/drawing/2014/main" id="{3A11B961-F761-DA40-9CC4-59ED347573ED}"/>
              </a:ext>
            </a:extLst>
          </p:cNvPr>
          <p:cNvSpPr>
            <a:spLocks noChangeShapeType="1"/>
          </p:cNvSpPr>
          <p:nvPr/>
        </p:nvSpPr>
        <p:spPr bwMode="auto">
          <a:xfrm>
            <a:off x="8443914" y="2719388"/>
            <a:ext cx="1990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18" name="Line 58">
            <a:extLst>
              <a:ext uri="{FF2B5EF4-FFF2-40B4-BE49-F238E27FC236}">
                <a16:creationId xmlns:a16="http://schemas.microsoft.com/office/drawing/2014/main" id="{28579F85-0ED4-664C-A31E-5570801EE68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43913" y="2133600"/>
            <a:ext cx="0" cy="5857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19" name="Rectangle 59">
            <a:extLst>
              <a:ext uri="{FF2B5EF4-FFF2-40B4-BE49-F238E27FC236}">
                <a16:creationId xmlns:a16="http://schemas.microsoft.com/office/drawing/2014/main" id="{D02D24BE-DB8F-6E4A-8ED2-FE9F01ACA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0950" y="2484438"/>
            <a:ext cx="527050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Time</a:t>
            </a:r>
          </a:p>
        </p:txBody>
      </p:sp>
      <p:sp>
        <p:nvSpPr>
          <p:cNvPr id="348220" name="Rectangle 60">
            <a:extLst>
              <a:ext uri="{FF2B5EF4-FFF2-40B4-BE49-F238E27FC236}">
                <a16:creationId xmlns:a16="http://schemas.microsoft.com/office/drawing/2014/main" id="{04472AD4-6CA5-E84A-9A54-29383B8DC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0138" y="2192339"/>
            <a:ext cx="105251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Shutter Open</a:t>
            </a:r>
          </a:p>
        </p:txBody>
      </p:sp>
      <p:sp>
        <p:nvSpPr>
          <p:cNvPr id="348221" name="Rectangle 61">
            <a:extLst>
              <a:ext uri="{FF2B5EF4-FFF2-40B4-BE49-F238E27FC236}">
                <a16:creationId xmlns:a16="http://schemas.microsoft.com/office/drawing/2014/main" id="{057EA45F-6C60-1645-93F6-8D3E0D9758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1" y="2578101"/>
            <a:ext cx="105251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Shutter Closed</a:t>
            </a:r>
          </a:p>
        </p:txBody>
      </p:sp>
      <p:sp>
        <p:nvSpPr>
          <p:cNvPr id="348222" name="Line 62">
            <a:extLst>
              <a:ext uri="{FF2B5EF4-FFF2-40B4-BE49-F238E27FC236}">
                <a16:creationId xmlns:a16="http://schemas.microsoft.com/office/drawing/2014/main" id="{6947AA74-B907-D34F-A78A-9EB03ABADE71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6764" y="2309813"/>
            <a:ext cx="11588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48223" name="Picture 63">
            <a:extLst>
              <a:ext uri="{FF2B5EF4-FFF2-40B4-BE49-F238E27FC236}">
                <a16:creationId xmlns:a16="http://schemas.microsoft.com/office/drawing/2014/main" id="{F18B926F-0957-9E44-A40A-F73A87DFA4D6}"/>
              </a:ext>
            </a:extLst>
          </p:cNvPr>
          <p:cNvPicPr>
            <a:picLocks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57801" y="1219201"/>
            <a:ext cx="2170113" cy="2181225"/>
          </a:xfrm>
          <a:noFill/>
          <a:ln/>
        </p:spPr>
      </p:pic>
      <p:pic>
        <p:nvPicPr>
          <p:cNvPr id="348224" name="Picture 64">
            <a:extLst>
              <a:ext uri="{FF2B5EF4-FFF2-40B4-BE49-F238E27FC236}">
                <a16:creationId xmlns:a16="http://schemas.microsoft.com/office/drawing/2014/main" id="{DB315C75-43E7-8745-B1FD-16145597C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505200"/>
            <a:ext cx="2198688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8225" name="Rectangle 65">
            <a:extLst>
              <a:ext uri="{FF2B5EF4-FFF2-40B4-BE49-F238E27FC236}">
                <a16:creationId xmlns:a16="http://schemas.microsoft.com/office/drawing/2014/main" id="{AFE2B56D-F24F-AE48-BF88-291C75DCBC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3657600"/>
            <a:ext cx="31242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Short Explosure</a:t>
            </a: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  <a:b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Avoids blur. But the image is dark</a:t>
            </a:r>
          </a:p>
        </p:txBody>
      </p:sp>
      <p:sp>
        <p:nvSpPr>
          <p:cNvPr id="348226" name="Rectangle 66">
            <a:extLst>
              <a:ext uri="{FF2B5EF4-FFF2-40B4-BE49-F238E27FC236}">
                <a16:creationId xmlns:a16="http://schemas.microsoft.com/office/drawing/2014/main" id="{A514562B-803A-8E48-A03F-C95BC8EA99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5029200"/>
            <a:ext cx="685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400">
                <a:solidFill>
                  <a:srgbClr val="000000"/>
                </a:solidFill>
                <a:latin typeface="Arial" panose="020B0604020202020204" pitchFamily="34" charset="0"/>
              </a:rPr>
              <a:t>Time</a:t>
            </a:r>
          </a:p>
        </p:txBody>
      </p:sp>
      <p:sp>
        <p:nvSpPr>
          <p:cNvPr id="348227" name="Line 67">
            <a:extLst>
              <a:ext uri="{FF2B5EF4-FFF2-40B4-BE49-F238E27FC236}">
                <a16:creationId xmlns:a16="http://schemas.microsoft.com/office/drawing/2014/main" id="{E2C7B55A-2AC5-4B45-90AF-99337BEDDF64}"/>
              </a:ext>
            </a:extLst>
          </p:cNvPr>
          <p:cNvSpPr>
            <a:spLocks noChangeShapeType="1"/>
          </p:cNvSpPr>
          <p:nvPr/>
        </p:nvSpPr>
        <p:spPr bwMode="auto">
          <a:xfrm>
            <a:off x="8443914" y="4776788"/>
            <a:ext cx="1990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28" name="Line 68">
            <a:extLst>
              <a:ext uri="{FF2B5EF4-FFF2-40B4-BE49-F238E27FC236}">
                <a16:creationId xmlns:a16="http://schemas.microsoft.com/office/drawing/2014/main" id="{DAA29A53-A5C8-BF45-A334-58E531C7D24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43913" y="4191000"/>
            <a:ext cx="0" cy="5857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29" name="Rectangle 69">
            <a:extLst>
              <a:ext uri="{FF2B5EF4-FFF2-40B4-BE49-F238E27FC236}">
                <a16:creationId xmlns:a16="http://schemas.microsoft.com/office/drawing/2014/main" id="{0D643453-DB3D-CE43-A683-E89C5BF9F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0950" y="4541838"/>
            <a:ext cx="527050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Time</a:t>
            </a:r>
          </a:p>
        </p:txBody>
      </p:sp>
      <p:sp>
        <p:nvSpPr>
          <p:cNvPr id="348230" name="Rectangle 70">
            <a:extLst>
              <a:ext uri="{FF2B5EF4-FFF2-40B4-BE49-F238E27FC236}">
                <a16:creationId xmlns:a16="http://schemas.microsoft.com/office/drawing/2014/main" id="{4A48BB74-9807-5C4F-9D89-74BA4B109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0138" y="4249739"/>
            <a:ext cx="105251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Shutter Open</a:t>
            </a:r>
          </a:p>
        </p:txBody>
      </p:sp>
      <p:sp>
        <p:nvSpPr>
          <p:cNvPr id="348231" name="Rectangle 71">
            <a:extLst>
              <a:ext uri="{FF2B5EF4-FFF2-40B4-BE49-F238E27FC236}">
                <a16:creationId xmlns:a16="http://schemas.microsoft.com/office/drawing/2014/main" id="{CE30858E-263D-3F48-976F-AAE11903A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1" y="4635501"/>
            <a:ext cx="105251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Shutter Closed</a:t>
            </a:r>
          </a:p>
        </p:txBody>
      </p:sp>
      <p:sp>
        <p:nvSpPr>
          <p:cNvPr id="348232" name="Line 72">
            <a:extLst>
              <a:ext uri="{FF2B5EF4-FFF2-40B4-BE49-F238E27FC236}">
                <a16:creationId xmlns:a16="http://schemas.microsoft.com/office/drawing/2014/main" id="{5661F6EA-D418-F244-BB4C-93F574DB90BE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6764" y="4367213"/>
            <a:ext cx="11588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33" name="Rectangle 73">
            <a:extLst>
              <a:ext uri="{FF2B5EF4-FFF2-40B4-BE49-F238E27FC236}">
                <a16:creationId xmlns:a16="http://schemas.microsoft.com/office/drawing/2014/main" id="{7E7A5A67-17E1-3147-843B-12556F0D6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2286001"/>
            <a:ext cx="1436688" cy="4349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34" name="Rectangle 74">
            <a:extLst>
              <a:ext uri="{FF2B5EF4-FFF2-40B4-BE49-F238E27FC236}">
                <a16:creationId xmlns:a16="http://schemas.microsoft.com/office/drawing/2014/main" id="{A0BCDB47-DE2D-7D48-A313-089EBA306F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4343401"/>
            <a:ext cx="152400" cy="4349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35" name="Rectangle 75">
            <a:extLst>
              <a:ext uri="{FF2B5EF4-FFF2-40B4-BE49-F238E27FC236}">
                <a16:creationId xmlns:a16="http://schemas.microsoft.com/office/drawing/2014/main" id="{6A5A224E-23A1-1148-A25C-5198AAF5C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6118225"/>
            <a:ext cx="3200400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Goal: Capture </a:t>
            </a:r>
            <a:r>
              <a:rPr lang="en-US" altLang="en-US" sz="1400" b="1" u="sng">
                <a:solidFill>
                  <a:srgbClr val="000000"/>
                </a:solidFill>
                <a:latin typeface="Arial" panose="020B0604020202020204" pitchFamily="34" charset="0"/>
              </a:rPr>
              <a:t>sharp image</a:t>
            </a:r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 with sufficient </a:t>
            </a:r>
            <a:r>
              <a:rPr lang="en-US" altLang="en-US" sz="1400" b="1" u="sng">
                <a:solidFill>
                  <a:srgbClr val="000000"/>
                </a:solidFill>
                <a:latin typeface="Arial" panose="020B0604020202020204" pitchFamily="34" charset="0"/>
              </a:rPr>
              <a:t>brightness</a:t>
            </a:r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 using a camera on a fast moving aircraft</a:t>
            </a:r>
          </a:p>
        </p:txBody>
      </p:sp>
      <p:sp>
        <p:nvSpPr>
          <p:cNvPr id="348236" name="Rectangle 76">
            <a:extLst>
              <a:ext uri="{FF2B5EF4-FFF2-40B4-BE49-F238E27FC236}">
                <a16:creationId xmlns:a16="http://schemas.microsoft.com/office/drawing/2014/main" id="{1377B4A6-8522-964E-8EA9-7C514AC0C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1219200"/>
            <a:ext cx="3733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en-US" sz="1400" b="1">
                <a:solidFill>
                  <a:srgbClr val="000000"/>
                </a:solidFill>
                <a:latin typeface="Arial" panose="020B0604020202020204" pitchFamily="34" charset="0"/>
              </a:rPr>
              <a:t>Sharpness versus Image Pixel Brightness</a:t>
            </a:r>
          </a:p>
        </p:txBody>
      </p:sp>
      <p:sp>
        <p:nvSpPr>
          <p:cNvPr id="348237" name="Line 77">
            <a:extLst>
              <a:ext uri="{FF2B5EF4-FFF2-40B4-BE49-F238E27FC236}">
                <a16:creationId xmlns:a16="http://schemas.microsoft.com/office/drawing/2014/main" id="{D153C41F-C3DB-D946-8B6C-E07A1AF305CC}"/>
              </a:ext>
            </a:extLst>
          </p:cNvPr>
          <p:cNvSpPr>
            <a:spLocks noChangeShapeType="1"/>
          </p:cNvSpPr>
          <p:nvPr/>
        </p:nvSpPr>
        <p:spPr bwMode="auto">
          <a:xfrm>
            <a:off x="8443914" y="6605588"/>
            <a:ext cx="19907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38" name="Line 78">
            <a:extLst>
              <a:ext uri="{FF2B5EF4-FFF2-40B4-BE49-F238E27FC236}">
                <a16:creationId xmlns:a16="http://schemas.microsoft.com/office/drawing/2014/main" id="{06BF538B-D491-384E-957C-18702FBB97E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43913" y="6019800"/>
            <a:ext cx="0" cy="5857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39" name="Rectangle 79">
            <a:extLst>
              <a:ext uri="{FF2B5EF4-FFF2-40B4-BE49-F238E27FC236}">
                <a16:creationId xmlns:a16="http://schemas.microsoft.com/office/drawing/2014/main" id="{FC9BE810-830C-7047-A7B5-7794CC75B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0950" y="6370638"/>
            <a:ext cx="527050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Time</a:t>
            </a:r>
          </a:p>
        </p:txBody>
      </p:sp>
      <p:sp>
        <p:nvSpPr>
          <p:cNvPr id="348240" name="Rectangle 80">
            <a:extLst>
              <a:ext uri="{FF2B5EF4-FFF2-40B4-BE49-F238E27FC236}">
                <a16:creationId xmlns:a16="http://schemas.microsoft.com/office/drawing/2014/main" id="{17F51217-C9FF-E24C-AB9F-F000B3567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0138" y="6078539"/>
            <a:ext cx="105251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Shutter Open</a:t>
            </a:r>
          </a:p>
        </p:txBody>
      </p:sp>
      <p:sp>
        <p:nvSpPr>
          <p:cNvPr id="348241" name="Rectangle 81">
            <a:extLst>
              <a:ext uri="{FF2B5EF4-FFF2-40B4-BE49-F238E27FC236}">
                <a16:creationId xmlns:a16="http://schemas.microsoft.com/office/drawing/2014/main" id="{31FC6445-88DF-C846-980E-6AB39B214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1" y="6464301"/>
            <a:ext cx="105251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000">
                <a:solidFill>
                  <a:srgbClr val="000000"/>
                </a:solidFill>
                <a:latin typeface="Arial" panose="020B0604020202020204" pitchFamily="34" charset="0"/>
              </a:rPr>
              <a:t>Shutter Closed</a:t>
            </a:r>
          </a:p>
        </p:txBody>
      </p:sp>
      <p:sp>
        <p:nvSpPr>
          <p:cNvPr id="348242" name="Line 82">
            <a:extLst>
              <a:ext uri="{FF2B5EF4-FFF2-40B4-BE49-F238E27FC236}">
                <a16:creationId xmlns:a16="http://schemas.microsoft.com/office/drawing/2014/main" id="{A0C0148F-6545-8E40-BE95-C1206BA81DA3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6764" y="6196013"/>
            <a:ext cx="11588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43" name="Rectangle 83">
            <a:extLst>
              <a:ext uri="{FF2B5EF4-FFF2-40B4-BE49-F238E27FC236}">
                <a16:creationId xmlns:a16="http://schemas.microsoft.com/office/drawing/2014/main" id="{F4773236-C15C-7546-96A3-A73361D7A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6172201"/>
            <a:ext cx="76200" cy="4349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44" name="Rectangle 84">
            <a:extLst>
              <a:ext uri="{FF2B5EF4-FFF2-40B4-BE49-F238E27FC236}">
                <a16:creationId xmlns:a16="http://schemas.microsoft.com/office/drawing/2014/main" id="{3089FE1D-519C-6D4A-8A0A-971BDF1A0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2538" y="6172201"/>
            <a:ext cx="228600" cy="4349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45" name="Rectangle 85">
            <a:extLst>
              <a:ext uri="{FF2B5EF4-FFF2-40B4-BE49-F238E27FC236}">
                <a16:creationId xmlns:a16="http://schemas.microsoft.com/office/drawing/2014/main" id="{6DBCE0FA-246E-4C46-8E8D-C0588DDFF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0200" y="6172201"/>
            <a:ext cx="152400" cy="4349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46" name="Rectangle 86">
            <a:extLst>
              <a:ext uri="{FF2B5EF4-FFF2-40B4-BE49-F238E27FC236}">
                <a16:creationId xmlns:a16="http://schemas.microsoft.com/office/drawing/2014/main" id="{EE70E30F-7EFA-D943-AAE6-529B1FD3B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200" y="6172201"/>
            <a:ext cx="152400" cy="4349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47" name="Rectangle 87">
            <a:extLst>
              <a:ext uri="{FF2B5EF4-FFF2-40B4-BE49-F238E27FC236}">
                <a16:creationId xmlns:a16="http://schemas.microsoft.com/office/drawing/2014/main" id="{45CB90B3-2635-C94F-9FE3-E808B01B5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1200" y="6172201"/>
            <a:ext cx="228600" cy="4349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48" name="Rectangle 88">
            <a:extLst>
              <a:ext uri="{FF2B5EF4-FFF2-40B4-BE49-F238E27FC236}">
                <a16:creationId xmlns:a16="http://schemas.microsoft.com/office/drawing/2014/main" id="{529547FB-221C-704A-A7CD-A3B60E485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6019801"/>
            <a:ext cx="28194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Solution: </a:t>
            </a:r>
            <a:b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en-US" sz="1600" b="1">
                <a:solidFill>
                  <a:srgbClr val="000000"/>
                </a:solidFill>
                <a:latin typeface="Arial" panose="020B0604020202020204" pitchFamily="34" charset="0"/>
              </a:rPr>
              <a:t>Flutter Shutter</a:t>
            </a:r>
          </a:p>
        </p:txBody>
      </p:sp>
    </p:spTree>
    <p:extLst>
      <p:ext uri="{BB962C8B-B14F-4D97-AF65-F5344CB8AC3E}">
        <p14:creationId xmlns:p14="http://schemas.microsoft.com/office/powerpoint/2010/main" val="11239247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AFD7A-61D0-A043-A201-60F7FD6B8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to flutter shutter?</a:t>
            </a:r>
          </a:p>
        </p:txBody>
      </p:sp>
    </p:spTree>
    <p:extLst>
      <p:ext uri="{BB962C8B-B14F-4D97-AF65-F5344CB8AC3E}">
        <p14:creationId xmlns:p14="http://schemas.microsoft.com/office/powerpoint/2010/main" val="3537587268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ountain with snow&#10;&#10;Description automatically generated with low confidence">
            <a:extLst>
              <a:ext uri="{FF2B5EF4-FFF2-40B4-BE49-F238E27FC236}">
                <a16:creationId xmlns:a16="http://schemas.microsoft.com/office/drawing/2014/main" id="{838441EF-8D28-4C41-BAA5-7E2D5AF18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410" y="2851150"/>
            <a:ext cx="5753100" cy="328930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B45431C-8A0A-4B46-8A21-1A3A3C0D7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50" y="209550"/>
            <a:ext cx="83439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51554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287E6-7DE1-374F-9C34-725600CCF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D80BA-8A29-284F-899A-58E363C0E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90" y="4798694"/>
            <a:ext cx="8667690" cy="222694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 == Blurring, at the pixel</a:t>
            </a:r>
          </a:p>
          <a:p>
            <a:r>
              <a:rPr lang="en-US" dirty="0"/>
              <a:t>alpha == light lost due to transmission through the atmosphere</a:t>
            </a:r>
          </a:p>
          <a:p>
            <a:r>
              <a:rPr lang="en-US" dirty="0"/>
              <a:t>A == ”</a:t>
            </a:r>
            <a:r>
              <a:rPr lang="en-US" dirty="0" err="1"/>
              <a:t>airlight</a:t>
            </a:r>
            <a:r>
              <a:rPr lang="en-US" dirty="0"/>
              <a:t>” --- light coming not from the object but the air between you and the object.</a:t>
            </a:r>
          </a:p>
          <a:p>
            <a:r>
              <a:rPr lang="en-US" dirty="0"/>
              <a:t>N = noise</a:t>
            </a:r>
          </a:p>
          <a:p>
            <a:r>
              <a:rPr lang="en-US" dirty="0" err="1"/>
              <a:t>Delta_t</a:t>
            </a:r>
            <a:r>
              <a:rPr lang="en-US" dirty="0"/>
              <a:t>(p) is local deformations due to camera shake or refraction   </a:t>
            </a:r>
          </a:p>
          <a:p>
            <a:endParaRPr lang="en-US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FB5E2A3-CD11-7E46-B92A-8A9E65269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550" y="-176212"/>
            <a:ext cx="11868856" cy="3148012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2195FA7-6FEB-264B-8787-19116C4339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" y="2971800"/>
            <a:ext cx="6656130" cy="1840139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312C8B6-6917-794B-8EB6-4865A34E3C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310" y="3541939"/>
            <a:ext cx="39116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80690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287E6-7DE1-374F-9C34-725600CCF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D80BA-8A29-284F-899A-58E363C0E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76220" y="2893825"/>
            <a:ext cx="5562540" cy="4450080"/>
          </a:xfrm>
        </p:spPr>
        <p:txBody>
          <a:bodyPr>
            <a:normAutofit/>
          </a:bodyPr>
          <a:lstStyle/>
          <a:p>
            <a:r>
              <a:rPr lang="en-US" dirty="0"/>
              <a:t>B == Blurring, at the pixel</a:t>
            </a:r>
          </a:p>
          <a:p>
            <a:r>
              <a:rPr lang="en-US" dirty="0"/>
              <a:t>alpha == light lost due to transmission through the atmosphere</a:t>
            </a:r>
          </a:p>
          <a:p>
            <a:r>
              <a:rPr lang="en-US" dirty="0"/>
              <a:t>A == ”</a:t>
            </a:r>
            <a:r>
              <a:rPr lang="en-US" dirty="0" err="1"/>
              <a:t>airlight</a:t>
            </a:r>
            <a:r>
              <a:rPr lang="en-US" dirty="0"/>
              <a:t>” N = noise</a:t>
            </a:r>
          </a:p>
          <a:p>
            <a:r>
              <a:rPr lang="en-US" dirty="0" err="1"/>
              <a:t>Delta_t</a:t>
            </a:r>
            <a:r>
              <a:rPr lang="en-US" dirty="0"/>
              <a:t>(p) is local deformations due to camera shake or refraction   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FB5E2A3-CD11-7E46-B92A-8A9E65269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310" y="-176212"/>
            <a:ext cx="8682990" cy="2303015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2195FA7-6FEB-264B-8787-19116C4339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5" y="2971800"/>
            <a:ext cx="7497129" cy="207264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312C8B6-6917-794B-8EB6-4865A34E3C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400" y="-29528"/>
            <a:ext cx="39116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93535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0CC66-F14F-D74B-8057-37BDC81BC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1C68D-90FA-594E-8B82-79E489DBA0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AD625E-B8EE-E14F-B016-3A2CB145A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688" y="0"/>
            <a:ext cx="72026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09438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CB097-F085-F547-A666-CF9ED8986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DA1FE-32AC-A74F-84B5-417EACDB09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35699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Footer Placeholder 3">
            <a:extLst>
              <a:ext uri="{FF2B5EF4-FFF2-40B4-BE49-F238E27FC236}">
                <a16:creationId xmlns:a16="http://schemas.microsoft.com/office/drawing/2014/main" id="{9E665BFD-1FAF-9A46-B185-702E9CAE4A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b="0">
                <a:latin typeface="Times" pitchFamily="2" charset="0"/>
              </a:rPr>
              <a:t>Computer Vision, Robert Pless</a:t>
            </a: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A593B4DE-A2E7-3E4B-B530-0E589CD549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PCA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93FFE40A-73C3-314E-80F1-B2CF7EB30F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Incredibly useful linear algebra tool.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Used in machine learning, for 	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Dimensionality reduction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Clustering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Recognition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…</a:t>
            </a:r>
          </a:p>
          <a:p>
            <a:pPr lvl="1"/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81450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Footer Placeholder 3">
            <a:extLst>
              <a:ext uri="{FF2B5EF4-FFF2-40B4-BE49-F238E27FC236}">
                <a16:creationId xmlns:a16="http://schemas.microsoft.com/office/drawing/2014/main" id="{7FC5A531-7AE3-AD4F-99B4-653F4D7F20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b="0">
                <a:latin typeface="Times" pitchFamily="2" charset="0"/>
              </a:rPr>
              <a:t>Computer Vision, Robert Pless</a:t>
            </a:r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3CBD8276-E5A8-EF40-9906-6AAA48E638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PCA idea: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6DB9639B-CC14-CE4A-A676-F03807F683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76400" y="1371600"/>
            <a:ext cx="8763000" cy="50292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Given: a collection of sample images, {I</a:t>
            </a:r>
            <a:r>
              <a:rPr lang="en-US" altLang="en-US" baseline="-25000">
                <a:ea typeface="ＭＳ Ｐゴシック" panose="020B0600070205080204" pitchFamily="34" charset="-128"/>
              </a:rPr>
              <a:t>1</a:t>
            </a:r>
            <a:r>
              <a:rPr lang="en-US" altLang="en-US">
                <a:ea typeface="ＭＳ Ｐゴシック" panose="020B0600070205080204" pitchFamily="34" charset="-128"/>
              </a:rPr>
              <a:t>,…I</a:t>
            </a:r>
            <a:r>
              <a:rPr lang="en-US" altLang="en-US" baseline="-25000">
                <a:ea typeface="ＭＳ Ｐゴシック" panose="020B0600070205080204" pitchFamily="34" charset="-128"/>
              </a:rPr>
              <a:t>n</a:t>
            </a:r>
            <a:r>
              <a:rPr lang="en-US" altLang="en-US">
                <a:ea typeface="ＭＳ Ｐゴシック" panose="020B0600070205080204" pitchFamily="34" charset="-128"/>
              </a:rPr>
              <a:t>}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Find: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	A mean image </a:t>
            </a:r>
            <a:r>
              <a:rPr lang="en-US" altLang="en-US">
                <a:latin typeface="Symbol" pitchFamily="2" charset="2"/>
                <a:ea typeface="ＭＳ Ｐゴシック" panose="020B0600070205080204" pitchFamily="34" charset="-128"/>
              </a:rPr>
              <a:t>m</a:t>
            </a:r>
            <a:r>
              <a:rPr lang="en-US" altLang="en-US">
                <a:ea typeface="ＭＳ Ｐゴシック" panose="020B0600070205080204" pitchFamily="34" charset="-128"/>
              </a:rPr>
              <a:t>,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	and a collection of principle components {B</a:t>
            </a:r>
            <a:r>
              <a:rPr lang="en-US" altLang="en-US" baseline="-25000">
                <a:ea typeface="ＭＳ Ｐゴシック" panose="020B0600070205080204" pitchFamily="34" charset="-128"/>
              </a:rPr>
              <a:t>1</a:t>
            </a:r>
            <a:r>
              <a:rPr lang="en-US" altLang="en-US">
                <a:ea typeface="ＭＳ Ｐゴシック" panose="020B0600070205080204" pitchFamily="34" charset="-128"/>
              </a:rPr>
              <a:t>, B</a:t>
            </a:r>
            <a:r>
              <a:rPr lang="en-US" altLang="en-US" baseline="-25000">
                <a:ea typeface="ＭＳ Ｐゴシック" panose="020B0600070205080204" pitchFamily="34" charset="-128"/>
              </a:rPr>
              <a:t>2</a:t>
            </a:r>
            <a:r>
              <a:rPr lang="en-US" altLang="en-US">
                <a:ea typeface="ＭＳ Ｐゴシック" panose="020B0600070205080204" pitchFamily="34" charset="-128"/>
              </a:rPr>
              <a:t>, …B</a:t>
            </a:r>
            <a:r>
              <a:rPr lang="en-US" altLang="en-US" baseline="-25000">
                <a:ea typeface="ＭＳ Ｐゴシック" panose="020B0600070205080204" pitchFamily="34" charset="-128"/>
              </a:rPr>
              <a:t>k</a:t>
            </a:r>
            <a:r>
              <a:rPr lang="en-US" altLang="en-US">
                <a:ea typeface="ＭＳ Ｐゴシック" panose="020B0600070205080204" pitchFamily="34" charset="-128"/>
              </a:rPr>
              <a:t>}, such that:</a:t>
            </a:r>
          </a:p>
          <a:p>
            <a:pPr>
              <a:lnSpc>
                <a:spcPct val="90000"/>
              </a:lnSpc>
            </a:pPr>
            <a:endParaRPr lang="en-US" altLang="en-US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	Each sample image I</a:t>
            </a:r>
            <a:r>
              <a:rPr lang="en-US" altLang="en-US" baseline="-25000">
                <a:ea typeface="ＭＳ Ｐゴシック" panose="020B0600070205080204" pitchFamily="34" charset="-128"/>
              </a:rPr>
              <a:t>i</a:t>
            </a:r>
            <a:r>
              <a:rPr lang="en-US" altLang="en-US">
                <a:ea typeface="ＭＳ Ｐゴシック" panose="020B0600070205080204" pitchFamily="34" charset="-128"/>
              </a:rPr>
              <a:t> can be approximated as:</a:t>
            </a:r>
          </a:p>
          <a:p>
            <a:pPr algn="ctr">
              <a:lnSpc>
                <a:spcPct val="90000"/>
              </a:lnSpc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 I</a:t>
            </a:r>
            <a:r>
              <a:rPr lang="en-US" altLang="en-US" baseline="-25000">
                <a:ea typeface="ＭＳ Ｐゴシック" panose="020B0600070205080204" pitchFamily="34" charset="-128"/>
              </a:rPr>
              <a:t>i</a:t>
            </a:r>
            <a:r>
              <a:rPr lang="en-US" altLang="en-US">
                <a:ea typeface="ＭＳ Ｐゴシック" panose="020B0600070205080204" pitchFamily="34" charset="-128"/>
              </a:rPr>
              <a:t> </a:t>
            </a:r>
            <a:r>
              <a:rPr lang="en-US" altLang="en-US">
                <a:latin typeface="cmsy10" charset="0"/>
                <a:ea typeface="ＭＳ Ｐゴシック" panose="020B0600070205080204" pitchFamily="34" charset="-128"/>
              </a:rPr>
              <a:t>=</a:t>
            </a:r>
            <a:r>
              <a:rPr lang="en-US" altLang="en-US">
                <a:ea typeface="ＭＳ Ｐゴシック" panose="020B0600070205080204" pitchFamily="34" charset="-128"/>
              </a:rPr>
              <a:t> </a:t>
            </a:r>
            <a:r>
              <a:rPr lang="en-US" altLang="en-US">
                <a:latin typeface="Symbol" pitchFamily="2" charset="2"/>
                <a:ea typeface="ＭＳ Ｐゴシック" panose="020B0600070205080204" pitchFamily="34" charset="-128"/>
              </a:rPr>
              <a:t>m</a:t>
            </a:r>
            <a:r>
              <a:rPr lang="en-US" altLang="en-US">
                <a:ea typeface="ＭＳ Ｐゴシック" panose="020B0600070205080204" pitchFamily="34" charset="-128"/>
              </a:rPr>
              <a:t> + c</a:t>
            </a:r>
            <a:r>
              <a:rPr lang="en-US" altLang="en-US" baseline="-25000">
                <a:ea typeface="ＭＳ Ｐゴシック" panose="020B0600070205080204" pitchFamily="34" charset="-128"/>
              </a:rPr>
              <a:t>1,i</a:t>
            </a:r>
            <a:r>
              <a:rPr lang="en-US" altLang="en-US">
                <a:ea typeface="ＭＳ Ｐゴシック" panose="020B0600070205080204" pitchFamily="34" charset="-128"/>
              </a:rPr>
              <a:t> B</a:t>
            </a:r>
            <a:r>
              <a:rPr lang="en-US" altLang="en-US" baseline="-25000">
                <a:ea typeface="ＭＳ Ｐゴシック" panose="020B0600070205080204" pitchFamily="34" charset="-128"/>
              </a:rPr>
              <a:t>1,i</a:t>
            </a:r>
            <a:r>
              <a:rPr lang="en-US" altLang="en-US">
                <a:ea typeface="ＭＳ Ｐゴシック" panose="020B0600070205080204" pitchFamily="34" charset="-128"/>
              </a:rPr>
              <a:t> + c</a:t>
            </a:r>
            <a:r>
              <a:rPr lang="en-US" altLang="en-US" baseline="-25000">
                <a:latin typeface="Symbol" pitchFamily="2" charset="2"/>
                <a:ea typeface="ＭＳ Ｐゴシック" panose="020B0600070205080204" pitchFamily="34" charset="-128"/>
              </a:rPr>
              <a:t>2</a:t>
            </a:r>
            <a:r>
              <a:rPr lang="en-US" altLang="en-US" baseline="-25000">
                <a:ea typeface="ＭＳ Ｐゴシック" panose="020B0600070205080204" pitchFamily="34" charset="-128"/>
              </a:rPr>
              <a:t>,i</a:t>
            </a:r>
            <a:r>
              <a:rPr lang="en-US" altLang="en-US">
                <a:ea typeface="ＭＳ Ｐゴシック" panose="020B0600070205080204" pitchFamily="34" charset="-128"/>
              </a:rPr>
              <a:t> B</a:t>
            </a:r>
            <a:r>
              <a:rPr lang="en-US" altLang="en-US" baseline="-25000">
                <a:latin typeface="Symbol" pitchFamily="2" charset="2"/>
                <a:ea typeface="ＭＳ Ｐゴシック" panose="020B0600070205080204" pitchFamily="34" charset="-128"/>
              </a:rPr>
              <a:t>2</a:t>
            </a:r>
            <a:r>
              <a:rPr lang="en-US" altLang="en-US">
                <a:ea typeface="ＭＳ Ｐゴシック" panose="020B0600070205080204" pitchFamily="34" charset="-128"/>
              </a:rPr>
              <a:t> + … c</a:t>
            </a:r>
            <a:r>
              <a:rPr lang="en-US" altLang="en-US" baseline="-25000">
                <a:latin typeface="Symbol" pitchFamily="2" charset="2"/>
                <a:ea typeface="ＭＳ Ｐゴシック" panose="020B0600070205080204" pitchFamily="34" charset="-128"/>
              </a:rPr>
              <a:t>k</a:t>
            </a:r>
            <a:r>
              <a:rPr lang="en-US" altLang="en-US" baseline="-25000">
                <a:ea typeface="ＭＳ Ｐゴシック" panose="020B0600070205080204" pitchFamily="34" charset="-128"/>
              </a:rPr>
              <a:t>,i</a:t>
            </a:r>
            <a:r>
              <a:rPr lang="en-US" altLang="en-US">
                <a:ea typeface="ＭＳ Ｐゴシック" panose="020B0600070205080204" pitchFamily="34" charset="-128"/>
              </a:rPr>
              <a:t> B</a:t>
            </a:r>
            <a:r>
              <a:rPr lang="en-US" altLang="en-US" baseline="-25000">
                <a:latin typeface="Symbol" pitchFamily="2" charset="2"/>
                <a:ea typeface="ＭＳ Ｐゴシック" panose="020B0600070205080204" pitchFamily="34" charset="-128"/>
              </a:rPr>
              <a:t>k</a:t>
            </a:r>
            <a:r>
              <a:rPr lang="en-US" altLang="en-US">
                <a:ea typeface="ＭＳ Ｐゴシック" panose="020B0600070205080204" pitchFamily="34" charset="-128"/>
              </a:rPr>
              <a:t> </a:t>
            </a:r>
            <a:r>
              <a:rPr lang="en-US" altLang="en-US">
                <a:latin typeface="Symbol" pitchFamily="2" charset="2"/>
                <a:ea typeface="ＭＳ Ｐゴシック" panose="020B0600070205080204" pitchFamily="34" charset="-128"/>
              </a:rPr>
              <a:t> </a:t>
            </a:r>
            <a:endParaRPr lang="en-US" altLang="en-US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endParaRPr lang="en-US" altLang="en-US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 c</a:t>
            </a:r>
            <a:r>
              <a:rPr lang="en-US" altLang="en-US" baseline="-25000">
                <a:ea typeface="ＭＳ Ｐゴシック" panose="020B0600070205080204" pitchFamily="34" charset="-128"/>
              </a:rPr>
              <a:t>1</a:t>
            </a:r>
            <a:r>
              <a:rPr lang="en-US" altLang="en-US">
                <a:ea typeface="ＭＳ Ｐゴシック" panose="020B0600070205080204" pitchFamily="34" charset="-128"/>
              </a:rPr>
              <a:t>, c</a:t>
            </a:r>
            <a:r>
              <a:rPr lang="en-US" altLang="en-US" baseline="-25000">
                <a:ea typeface="ＭＳ Ｐゴシック" panose="020B0600070205080204" pitchFamily="34" charset="-128"/>
              </a:rPr>
              <a:t>2</a:t>
            </a:r>
            <a:r>
              <a:rPr lang="en-US" altLang="en-US">
                <a:ea typeface="ＭＳ Ｐゴシック" panose="020B0600070205080204" pitchFamily="34" charset="-128"/>
              </a:rPr>
              <a:t>, … c</a:t>
            </a:r>
            <a:r>
              <a:rPr lang="en-US" altLang="en-US" i="1" baseline="-25000">
                <a:ea typeface="ＭＳ Ｐゴシック" panose="020B0600070205080204" pitchFamily="34" charset="-128"/>
              </a:rPr>
              <a:t>k</a:t>
            </a:r>
            <a:r>
              <a:rPr lang="en-US" altLang="en-US">
                <a:ea typeface="ＭＳ Ｐゴシック" panose="020B0600070205080204" pitchFamily="34" charset="-128"/>
              </a:rPr>
              <a:t> are </a:t>
            </a:r>
            <a:r>
              <a:rPr lang="en-US" altLang="en-US" i="1">
                <a:ea typeface="ＭＳ Ｐゴシック" panose="020B0600070205080204" pitchFamily="34" charset="-128"/>
              </a:rPr>
              <a:t>coefficents</a:t>
            </a:r>
            <a:r>
              <a:rPr lang="en-US" altLang="en-US">
                <a:ea typeface="ＭＳ Ｐゴシック" panose="020B0600070205080204" pitchFamily="34" charset="-128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Each image has different coefficients.</a:t>
            </a:r>
          </a:p>
          <a:p>
            <a:pPr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But the whole *set* of images shares the same principle components.</a:t>
            </a:r>
          </a:p>
        </p:txBody>
      </p:sp>
    </p:spTree>
    <p:extLst>
      <p:ext uri="{BB962C8B-B14F-4D97-AF65-F5344CB8AC3E}">
        <p14:creationId xmlns:p14="http://schemas.microsoft.com/office/powerpoint/2010/main" val="4122785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934AE4C-F0C4-45B4-AECF-77331CC0224E}"/>
              </a:ext>
            </a:extLst>
          </p:cNvPr>
          <p:cNvCxnSpPr>
            <a:cxnSpLocks/>
          </p:cNvCxnSpPr>
          <p:nvPr/>
        </p:nvCxnSpPr>
        <p:spPr>
          <a:xfrm flipH="1">
            <a:off x="6124030" y="3532377"/>
            <a:ext cx="3244254" cy="1460461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0DF3CCC-E844-48F5-A637-0F4C140753D7}"/>
              </a:ext>
            </a:extLst>
          </p:cNvPr>
          <p:cNvCxnSpPr>
            <a:cxnSpLocks/>
          </p:cNvCxnSpPr>
          <p:nvPr/>
        </p:nvCxnSpPr>
        <p:spPr>
          <a:xfrm>
            <a:off x="9424400" y="1714507"/>
            <a:ext cx="0" cy="36576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Defocus blur</a:t>
            </a:r>
            <a:endParaRPr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430379D-AAE0-41C5-B779-B333C86969D1}"/>
              </a:ext>
            </a:extLst>
          </p:cNvPr>
          <p:cNvCxnSpPr>
            <a:cxnSpLocks/>
          </p:cNvCxnSpPr>
          <p:nvPr/>
        </p:nvCxnSpPr>
        <p:spPr>
          <a:xfrm>
            <a:off x="3011331" y="5372107"/>
            <a:ext cx="3024246" cy="0"/>
          </a:xfrm>
          <a:prstGeom prst="straightConnector1">
            <a:avLst/>
          </a:prstGeom>
          <a:ln w="38100" cap="rnd">
            <a:solidFill>
              <a:schemeClr val="tx1"/>
            </a:solidFill>
            <a:bevel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0719340-6FF9-44BA-9EB8-E1FE021930A2}"/>
              </a:ext>
            </a:extLst>
          </p:cNvPr>
          <p:cNvCxnSpPr>
            <a:cxnSpLocks/>
          </p:cNvCxnSpPr>
          <p:nvPr/>
        </p:nvCxnSpPr>
        <p:spPr>
          <a:xfrm>
            <a:off x="3008376" y="1690243"/>
            <a:ext cx="0" cy="36576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Put a photosensor in front of object">
            <a:extLst>
              <a:ext uri="{FF2B5EF4-FFF2-40B4-BE49-F238E27FC236}">
                <a16:creationId xmlns:a16="http://schemas.microsoft.com/office/drawing/2014/main" id="{D20EABB0-3C08-4094-BD22-0385E7EA19FA}"/>
              </a:ext>
            </a:extLst>
          </p:cNvPr>
          <p:cNvSpPr txBox="1"/>
          <p:nvPr/>
        </p:nvSpPr>
        <p:spPr>
          <a:xfrm>
            <a:off x="3008377" y="5391714"/>
            <a:ext cx="3027200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object distance D</a:t>
            </a:r>
            <a:endParaRPr sz="2400" dirty="0">
              <a:latin typeface="+mj-lt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8E23E49-67E5-4716-BB6D-2A8C9A8978D2}"/>
              </a:ext>
            </a:extLst>
          </p:cNvPr>
          <p:cNvCxnSpPr>
            <a:cxnSpLocks/>
          </p:cNvCxnSpPr>
          <p:nvPr/>
        </p:nvCxnSpPr>
        <p:spPr>
          <a:xfrm>
            <a:off x="6222638" y="5386923"/>
            <a:ext cx="3139131" cy="0"/>
          </a:xfrm>
          <a:prstGeom prst="straightConnector1">
            <a:avLst/>
          </a:prstGeom>
          <a:ln w="38100" cap="rnd">
            <a:solidFill>
              <a:schemeClr val="tx1"/>
            </a:solidFill>
            <a:bevel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Put a photosensor in front of object">
            <a:extLst>
              <a:ext uri="{FF2B5EF4-FFF2-40B4-BE49-F238E27FC236}">
                <a16:creationId xmlns:a16="http://schemas.microsoft.com/office/drawing/2014/main" id="{9FE858F1-AF2E-4548-A8FA-441E7809459A}"/>
              </a:ext>
            </a:extLst>
          </p:cNvPr>
          <p:cNvSpPr txBox="1"/>
          <p:nvPr/>
        </p:nvSpPr>
        <p:spPr>
          <a:xfrm>
            <a:off x="6222578" y="5391714"/>
            <a:ext cx="3126868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focus distance D’</a:t>
            </a:r>
            <a:endParaRPr sz="2400" dirty="0">
              <a:latin typeface="+mj-lt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CACB6DD-F33D-46D8-841B-CB6D0CF82460}"/>
              </a:ext>
            </a:extLst>
          </p:cNvPr>
          <p:cNvCxnSpPr>
            <a:cxnSpLocks/>
            <a:stCxn id="57" idx="5"/>
          </p:cNvCxnSpPr>
          <p:nvPr/>
        </p:nvCxnSpPr>
        <p:spPr>
          <a:xfrm>
            <a:off x="2745153" y="4873716"/>
            <a:ext cx="3382294" cy="137808"/>
          </a:xfrm>
          <a:prstGeom prst="line">
            <a:avLst/>
          </a:prstGeom>
          <a:ln w="38100">
            <a:solidFill>
              <a:srgbClr val="843C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Line">
            <a:extLst>
              <a:ext uri="{FF2B5EF4-FFF2-40B4-BE49-F238E27FC236}">
                <a16:creationId xmlns:a16="http://schemas.microsoft.com/office/drawing/2014/main" id="{ACA84383-C8E1-4451-BCE7-05AF0D741592}"/>
              </a:ext>
            </a:extLst>
          </p:cNvPr>
          <p:cNvSpPr/>
          <p:nvPr/>
        </p:nvSpPr>
        <p:spPr>
          <a:xfrm flipH="1">
            <a:off x="6124029" y="1892013"/>
            <a:ext cx="3296728" cy="3116066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5" name="Line">
            <a:extLst>
              <a:ext uri="{FF2B5EF4-FFF2-40B4-BE49-F238E27FC236}">
                <a16:creationId xmlns:a16="http://schemas.microsoft.com/office/drawing/2014/main" id="{E9804AA3-6FF4-4366-8E9D-A77851E85B15}"/>
              </a:ext>
            </a:extLst>
          </p:cNvPr>
          <p:cNvSpPr/>
          <p:nvPr/>
        </p:nvSpPr>
        <p:spPr>
          <a:xfrm flipV="1">
            <a:off x="2727806" y="2020135"/>
            <a:ext cx="3406821" cy="281946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A1F471C-02EA-46C6-AE6C-1A8E62683C3E}"/>
              </a:ext>
            </a:extLst>
          </p:cNvPr>
          <p:cNvCxnSpPr>
            <a:cxnSpLocks/>
            <a:endCxn id="51" idx="2"/>
          </p:cNvCxnSpPr>
          <p:nvPr/>
        </p:nvCxnSpPr>
        <p:spPr>
          <a:xfrm>
            <a:off x="6138404" y="2023189"/>
            <a:ext cx="3282353" cy="159661"/>
          </a:xfrm>
          <a:prstGeom prst="line">
            <a:avLst/>
          </a:prstGeom>
          <a:ln w="38100">
            <a:solidFill>
              <a:srgbClr val="843C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600009-6448-483A-88B8-9B283DA716C8}"/>
              </a:ext>
            </a:extLst>
          </p:cNvPr>
          <p:cNvCxnSpPr>
            <a:cxnSpLocks/>
            <a:endCxn id="55" idx="1"/>
          </p:cNvCxnSpPr>
          <p:nvPr/>
        </p:nvCxnSpPr>
        <p:spPr>
          <a:xfrm flipV="1">
            <a:off x="3008376" y="2020135"/>
            <a:ext cx="3126251" cy="149742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BCB07CB-AC18-4CBC-AA19-2AD19A729A58}"/>
              </a:ext>
            </a:extLst>
          </p:cNvPr>
          <p:cNvCxnSpPr>
            <a:cxnSpLocks/>
            <a:stCxn id="40" idx="2"/>
            <a:endCxn id="55" idx="1"/>
          </p:cNvCxnSpPr>
          <p:nvPr/>
        </p:nvCxnSpPr>
        <p:spPr>
          <a:xfrm flipH="1" flipV="1">
            <a:off x="6134627" y="2020135"/>
            <a:ext cx="3233413" cy="147499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C94D63D-203D-42E9-AD65-FA5A212FFDA8}"/>
              </a:ext>
            </a:extLst>
          </p:cNvPr>
          <p:cNvCxnSpPr>
            <a:cxnSpLocks/>
          </p:cNvCxnSpPr>
          <p:nvPr/>
        </p:nvCxnSpPr>
        <p:spPr>
          <a:xfrm>
            <a:off x="3001196" y="3514108"/>
            <a:ext cx="3126251" cy="1497416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3EE810B-A2B2-4DB5-A71C-A35FA6FF3AB9}"/>
              </a:ext>
            </a:extLst>
          </p:cNvPr>
          <p:cNvGrpSpPr/>
          <p:nvPr/>
        </p:nvGrpSpPr>
        <p:grpSpPr>
          <a:xfrm>
            <a:off x="5934872" y="1685308"/>
            <a:ext cx="386202" cy="3657600"/>
            <a:chOff x="5934872" y="1796433"/>
            <a:chExt cx="386202" cy="36576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0D0C97-74A0-44E8-A441-DD8D31646A47}"/>
                </a:ext>
              </a:extLst>
            </p:cNvPr>
            <p:cNvSpPr/>
            <p:nvPr/>
          </p:nvSpPr>
          <p:spPr>
            <a:xfrm>
              <a:off x="6082253" y="1796433"/>
              <a:ext cx="91440" cy="3657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5B8458E-112F-4C89-BA20-DC54F9D9CA44}"/>
                </a:ext>
              </a:extLst>
            </p:cNvPr>
            <p:cNvSpPr/>
            <p:nvPr/>
          </p:nvSpPr>
          <p:spPr>
            <a:xfrm>
              <a:off x="5934872" y="2045400"/>
              <a:ext cx="386202" cy="316655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1" name="Oval 70">
            <a:extLst>
              <a:ext uri="{FF2B5EF4-FFF2-40B4-BE49-F238E27FC236}">
                <a16:creationId xmlns:a16="http://schemas.microsoft.com/office/drawing/2014/main" id="{D85A659A-3B96-42C7-89FE-B2AC81B10D50}"/>
              </a:ext>
            </a:extLst>
          </p:cNvPr>
          <p:cNvSpPr/>
          <p:nvPr/>
        </p:nvSpPr>
        <p:spPr>
          <a:xfrm>
            <a:off x="2941817" y="3445528"/>
            <a:ext cx="137160" cy="1371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Put a photosensor in front of object">
            <a:extLst>
              <a:ext uri="{FF2B5EF4-FFF2-40B4-BE49-F238E27FC236}">
                <a16:creationId xmlns:a16="http://schemas.microsoft.com/office/drawing/2014/main" id="{74BEE7A4-CAAA-4526-B6F5-BDC9BBFA001D}"/>
              </a:ext>
            </a:extLst>
          </p:cNvPr>
          <p:cNvSpPr txBox="1"/>
          <p:nvPr/>
        </p:nvSpPr>
        <p:spPr>
          <a:xfrm>
            <a:off x="402704" y="1106030"/>
            <a:ext cx="11541977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r>
              <a:rPr lang="en-US" sz="2400" dirty="0">
                <a:latin typeface="+mj-lt"/>
              </a:rPr>
              <a:t>Point spread function (PSF): The blur kernel of a (perfect) lens at some out-of-focus depth.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A5622B-2417-4B62-8174-4090E85FF877}"/>
              </a:ext>
            </a:extLst>
          </p:cNvPr>
          <p:cNvCxnSpPr>
            <a:cxnSpLocks/>
          </p:cNvCxnSpPr>
          <p:nvPr/>
        </p:nvCxnSpPr>
        <p:spPr>
          <a:xfrm flipH="1">
            <a:off x="9665740" y="1892013"/>
            <a:ext cx="672060" cy="128122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Put a photosensor in front of object">
            <a:extLst>
              <a:ext uri="{FF2B5EF4-FFF2-40B4-BE49-F238E27FC236}">
                <a16:creationId xmlns:a16="http://schemas.microsoft.com/office/drawing/2014/main" id="{9DADA43A-B897-4BE1-88DD-3FF0F277B8E5}"/>
              </a:ext>
            </a:extLst>
          </p:cNvPr>
          <p:cNvSpPr txBox="1"/>
          <p:nvPr/>
        </p:nvSpPr>
        <p:spPr>
          <a:xfrm>
            <a:off x="10462308" y="1647543"/>
            <a:ext cx="1482373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blur kernel</a:t>
            </a:r>
            <a:endParaRPr sz="2400" dirty="0">
              <a:latin typeface="+mj-lt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A819FB3-4E35-4350-8B80-F57A4C5419D0}"/>
              </a:ext>
            </a:extLst>
          </p:cNvPr>
          <p:cNvSpPr/>
          <p:nvPr/>
        </p:nvSpPr>
        <p:spPr>
          <a:xfrm rot="1334066">
            <a:off x="9362941" y="3452499"/>
            <a:ext cx="137160" cy="1371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005CB16-5F3F-4B4B-ABB5-F580BC710D49}"/>
              </a:ext>
            </a:extLst>
          </p:cNvPr>
          <p:cNvCxnSpPr>
            <a:cxnSpLocks/>
          </p:cNvCxnSpPr>
          <p:nvPr/>
        </p:nvCxnSpPr>
        <p:spPr>
          <a:xfrm>
            <a:off x="2677891" y="1692279"/>
            <a:ext cx="0" cy="36576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1A145338-6639-40F1-9D3A-73BD50E54B20}"/>
              </a:ext>
            </a:extLst>
          </p:cNvPr>
          <p:cNvSpPr/>
          <p:nvPr/>
        </p:nvSpPr>
        <p:spPr>
          <a:xfrm rot="19235869">
            <a:off x="2608321" y="4798446"/>
            <a:ext cx="137160" cy="137160"/>
          </a:xfrm>
          <a:prstGeom prst="ellipse">
            <a:avLst/>
          </a:prstGeom>
          <a:solidFill>
            <a:srgbClr val="843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F8482AD-3FC8-430F-8C0F-D0C16A3D5CA0}"/>
              </a:ext>
            </a:extLst>
          </p:cNvPr>
          <p:cNvSpPr/>
          <p:nvPr/>
        </p:nvSpPr>
        <p:spPr>
          <a:xfrm>
            <a:off x="2983898" y="4610290"/>
            <a:ext cx="45719" cy="277943"/>
          </a:xfrm>
          <a:prstGeom prst="rect">
            <a:avLst/>
          </a:prstGeom>
          <a:solidFill>
            <a:srgbClr val="843C0C"/>
          </a:solidFill>
          <a:ln w="38100" cap="rnd">
            <a:solidFill>
              <a:srgbClr val="843C0C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4E2C661-03F1-4D22-8117-265478BA7462}"/>
              </a:ext>
            </a:extLst>
          </p:cNvPr>
          <p:cNvSpPr/>
          <p:nvPr/>
        </p:nvSpPr>
        <p:spPr>
          <a:xfrm>
            <a:off x="9397897" y="1904907"/>
            <a:ext cx="45719" cy="277943"/>
          </a:xfrm>
          <a:prstGeom prst="rect">
            <a:avLst/>
          </a:prstGeom>
          <a:solidFill>
            <a:srgbClr val="843C0C"/>
          </a:solidFill>
          <a:ln w="44450" cap="rnd">
            <a:solidFill>
              <a:srgbClr val="843C0C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ut a photosensor in front of object">
            <a:extLst>
              <a:ext uri="{FF2B5EF4-FFF2-40B4-BE49-F238E27FC236}">
                <a16:creationId xmlns:a16="http://schemas.microsoft.com/office/drawing/2014/main" id="{5A112B64-DFED-47C3-945F-C68ABA89201D}"/>
              </a:ext>
            </a:extLst>
          </p:cNvPr>
          <p:cNvSpPr txBox="1"/>
          <p:nvPr/>
        </p:nvSpPr>
        <p:spPr>
          <a:xfrm>
            <a:off x="6892759" y="6179435"/>
            <a:ext cx="4898660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What does the blur kernel depend on?</a:t>
            </a:r>
          </a:p>
        </p:txBody>
      </p:sp>
    </p:spTree>
    <p:extLst>
      <p:ext uri="{BB962C8B-B14F-4D97-AF65-F5344CB8AC3E}">
        <p14:creationId xmlns:p14="http://schemas.microsoft.com/office/powerpoint/2010/main" val="341309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Footer Placeholder 3">
            <a:extLst>
              <a:ext uri="{FF2B5EF4-FFF2-40B4-BE49-F238E27FC236}">
                <a16:creationId xmlns:a16="http://schemas.microsoft.com/office/drawing/2014/main" id="{FE8F66A6-CB64-8440-BE91-ED9936646D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b="0">
                <a:latin typeface="Times" pitchFamily="2" charset="0"/>
              </a:rPr>
              <a:t>Computer Vision, Robert Pless</a:t>
            </a: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16CC07F2-F566-7542-9A2B-D27F48A381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>
                <a:ea typeface="ＭＳ Ｐゴシック" panose="020B0600070205080204" pitchFamily="34" charset="-128"/>
              </a:rPr>
              <a:t>I </a:t>
            </a:r>
            <a:r>
              <a:rPr lang="en-US" altLang="en-US" sz="3200">
                <a:latin typeface="cmsy10" charset="0"/>
                <a:ea typeface="ＭＳ Ｐゴシック" panose="020B0600070205080204" pitchFamily="34" charset="-128"/>
              </a:rPr>
              <a:t>=</a:t>
            </a:r>
            <a:r>
              <a:rPr lang="en-US" altLang="en-US" sz="3200">
                <a:ea typeface="ＭＳ Ｐゴシック" panose="020B0600070205080204" pitchFamily="34" charset="-128"/>
              </a:rPr>
              <a:t> </a:t>
            </a:r>
            <a:r>
              <a:rPr lang="en-US" altLang="en-US" sz="3200">
                <a:latin typeface="Symbol" pitchFamily="2" charset="2"/>
                <a:ea typeface="ＭＳ Ｐゴシック" panose="020B0600070205080204" pitchFamily="34" charset="-128"/>
              </a:rPr>
              <a:t>m</a:t>
            </a:r>
            <a:r>
              <a:rPr lang="en-US" altLang="en-US" sz="3200">
                <a:ea typeface="ＭＳ Ｐゴシック" panose="020B0600070205080204" pitchFamily="34" charset="-128"/>
              </a:rPr>
              <a:t> + c</a:t>
            </a:r>
            <a:r>
              <a:rPr lang="en-US" altLang="en-US" sz="3200" baseline="-25000">
                <a:ea typeface="ＭＳ Ｐゴシック" panose="020B0600070205080204" pitchFamily="34" charset="-128"/>
              </a:rPr>
              <a:t>1</a:t>
            </a:r>
            <a:r>
              <a:rPr lang="en-US" altLang="en-US" sz="3200">
                <a:ea typeface="ＭＳ Ｐゴシック" panose="020B0600070205080204" pitchFamily="34" charset="-128"/>
              </a:rPr>
              <a:t> B</a:t>
            </a:r>
            <a:r>
              <a:rPr lang="en-US" altLang="en-US" sz="3200" baseline="-25000">
                <a:ea typeface="ＭＳ Ｐゴシック" panose="020B0600070205080204" pitchFamily="34" charset="-128"/>
              </a:rPr>
              <a:t>1</a:t>
            </a:r>
            <a:r>
              <a:rPr lang="en-US" altLang="en-US" sz="3200">
                <a:ea typeface="ＭＳ Ｐゴシック" panose="020B0600070205080204" pitchFamily="34" charset="-128"/>
              </a:rPr>
              <a:t> + c</a:t>
            </a:r>
            <a:r>
              <a:rPr lang="en-US" altLang="en-US" sz="3200" baseline="-25000">
                <a:latin typeface="Symbol" pitchFamily="2" charset="2"/>
                <a:ea typeface="ＭＳ Ｐゴシック" panose="020B0600070205080204" pitchFamily="34" charset="-128"/>
              </a:rPr>
              <a:t>2</a:t>
            </a:r>
            <a:r>
              <a:rPr lang="en-US" altLang="en-US" sz="3200">
                <a:ea typeface="ＭＳ Ｐゴシック" panose="020B0600070205080204" pitchFamily="34" charset="-128"/>
              </a:rPr>
              <a:t> B</a:t>
            </a:r>
            <a:r>
              <a:rPr lang="en-US" altLang="en-US" sz="3200" baseline="-25000">
                <a:latin typeface="Symbol" pitchFamily="2" charset="2"/>
                <a:ea typeface="ＭＳ Ｐゴシック" panose="020B0600070205080204" pitchFamily="34" charset="-128"/>
              </a:rPr>
              <a:t>2</a:t>
            </a:r>
            <a:r>
              <a:rPr lang="en-US" altLang="en-US" sz="3200">
                <a:ea typeface="ＭＳ Ｐゴシック" panose="020B0600070205080204" pitchFamily="34" charset="-128"/>
              </a:rPr>
              <a:t> + … c</a:t>
            </a:r>
            <a:r>
              <a:rPr lang="en-US" altLang="en-US" sz="3200" baseline="-25000">
                <a:latin typeface="Symbol" pitchFamily="2" charset="2"/>
                <a:ea typeface="ＭＳ Ｐゴシック" panose="020B0600070205080204" pitchFamily="34" charset="-128"/>
              </a:rPr>
              <a:t>k</a:t>
            </a:r>
            <a:r>
              <a:rPr lang="en-US" altLang="en-US" sz="3200">
                <a:ea typeface="ＭＳ Ｐゴシック" panose="020B0600070205080204" pitchFamily="34" charset="-128"/>
              </a:rPr>
              <a:t> B</a:t>
            </a:r>
            <a:r>
              <a:rPr lang="en-US" altLang="en-US" sz="3200" baseline="-25000">
                <a:latin typeface="Symbol" pitchFamily="2" charset="2"/>
                <a:ea typeface="ＭＳ Ｐゴシック" panose="020B0600070205080204" pitchFamily="34" charset="-128"/>
              </a:rPr>
              <a:t>k</a:t>
            </a:r>
            <a:r>
              <a:rPr lang="en-US" altLang="en-US" sz="3200">
                <a:ea typeface="ＭＳ Ｐゴシック" panose="020B0600070205080204" pitchFamily="34" charset="-128"/>
              </a:rPr>
              <a:t> </a:t>
            </a:r>
            <a:r>
              <a:rPr lang="en-US" altLang="en-US" sz="3200">
                <a:latin typeface="Symbol" pitchFamily="2" charset="2"/>
                <a:ea typeface="ＭＳ Ｐゴシック" panose="020B0600070205080204" pitchFamily="34" charset="-128"/>
              </a:rPr>
              <a:t> </a:t>
            </a:r>
            <a:br>
              <a:rPr lang="en-US" altLang="en-US" sz="3200">
                <a:ea typeface="ＭＳ Ｐゴシック" panose="020B0600070205080204" pitchFamily="34" charset="-128"/>
              </a:rPr>
            </a:br>
            <a:endParaRPr lang="en-US" altLang="en-US" sz="3200">
              <a:ea typeface="ＭＳ Ｐゴシック" panose="020B0600070205080204" pitchFamily="34" charset="-128"/>
            </a:endParaRP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20AC2A52-9C95-9049-8F81-6046053E64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This literally means that I want to recreate I</a:t>
            </a:r>
            <a:r>
              <a:rPr lang="en-US" altLang="en-US" baseline="-25000">
                <a:ea typeface="ＭＳ Ｐゴシック" panose="020B0600070205080204" pitchFamily="34" charset="-128"/>
              </a:rPr>
              <a:t>i</a:t>
            </a:r>
            <a:r>
              <a:rPr lang="en-US" altLang="en-US">
                <a:ea typeface="ＭＳ Ｐゴシック" panose="020B0600070205080204" pitchFamily="34" charset="-128"/>
              </a:rPr>
              <a:t> by adding other images together.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This creates a </a:t>
            </a:r>
            <a:r>
              <a:rPr lang="ja-JP" altLang="en-US">
                <a:ea typeface="ＭＳ Ｐゴシック" panose="020B0600070205080204" pitchFamily="34" charset="-128"/>
              </a:rPr>
              <a:t>“</a:t>
            </a:r>
            <a:r>
              <a:rPr lang="en-US" altLang="ja-JP">
                <a:ea typeface="ＭＳ Ｐゴシック" panose="020B0600070205080204" pitchFamily="34" charset="-128"/>
              </a:rPr>
              <a:t>space of images</a:t>
            </a:r>
            <a:r>
              <a:rPr lang="ja-JP" altLang="en-US">
                <a:ea typeface="ＭＳ Ｐゴシック" panose="020B0600070205080204" pitchFamily="34" charset="-128"/>
              </a:rPr>
              <a:t>”</a:t>
            </a:r>
            <a:r>
              <a:rPr lang="en-US" altLang="ja-JP">
                <a:ea typeface="ＭＳ Ｐゴシック" panose="020B0600070205080204" pitchFamily="34" charset="-128"/>
              </a:rPr>
              <a:t> spanned by a mean image and set of principle components. 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That space of images is formed by choosing all possible combinations of the coefficients c</a:t>
            </a:r>
            <a:r>
              <a:rPr lang="en-US" altLang="en-US" baseline="-25000">
                <a:ea typeface="ＭＳ Ｐゴシック" panose="020B0600070205080204" pitchFamily="34" charset="-128"/>
              </a:rPr>
              <a:t>1</a:t>
            </a:r>
            <a:r>
              <a:rPr lang="en-US" altLang="en-US">
                <a:ea typeface="ＭＳ Ｐゴシック" panose="020B0600070205080204" pitchFamily="34" charset="-128"/>
              </a:rPr>
              <a:t>, c</a:t>
            </a:r>
            <a:r>
              <a:rPr lang="en-US" altLang="en-US" baseline="-25000">
                <a:ea typeface="ＭＳ Ｐゴシック" panose="020B0600070205080204" pitchFamily="34" charset="-128"/>
              </a:rPr>
              <a:t>2</a:t>
            </a:r>
            <a:r>
              <a:rPr lang="en-US" altLang="en-US">
                <a:ea typeface="ＭＳ Ｐゴシック" panose="020B0600070205080204" pitchFamily="34" charset="-128"/>
              </a:rPr>
              <a:t>, … c</a:t>
            </a:r>
            <a:r>
              <a:rPr lang="en-US" altLang="en-US" i="1" baseline="-25000">
                <a:ea typeface="ＭＳ Ｐゴシック" panose="020B0600070205080204" pitchFamily="34" charset="-128"/>
              </a:rPr>
              <a:t>k</a:t>
            </a:r>
            <a:r>
              <a:rPr lang="en-US" altLang="en-US">
                <a:ea typeface="ＭＳ Ｐゴシック" panose="020B0600070205080204" pitchFamily="34" charset="-128"/>
              </a:rPr>
              <a:t> 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81108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Footer Placeholder 3">
            <a:extLst>
              <a:ext uri="{FF2B5EF4-FFF2-40B4-BE49-F238E27FC236}">
                <a16:creationId xmlns:a16="http://schemas.microsoft.com/office/drawing/2014/main" id="{3DF85523-C7F1-7C49-81BB-4B759D320E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b="0">
                <a:latin typeface="Times" pitchFamily="2" charset="0"/>
              </a:rPr>
              <a:t>Computer Vision, Robert Pless</a:t>
            </a:r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34404481-75FF-C044-8362-E28BE4EBD7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"/>
            <a:ext cx="8229600" cy="411163"/>
          </a:xfrm>
        </p:spPr>
        <p:txBody>
          <a:bodyPr/>
          <a:lstStyle/>
          <a:p>
            <a:r>
              <a:rPr lang="en-US" altLang="en-US" sz="2000">
                <a:ea typeface="ＭＳ Ｐゴシック" panose="020B0600070205080204" pitchFamily="34" charset="-128"/>
              </a:rPr>
              <a:t>Grounding Example 1</a:t>
            </a:r>
          </a:p>
        </p:txBody>
      </p:sp>
      <p:pic>
        <p:nvPicPr>
          <p:cNvPr id="19459" name="Picture 3" descr="panama1">
            <a:extLst>
              <a:ext uri="{FF2B5EF4-FFF2-40B4-BE49-F238E27FC236}">
                <a16:creationId xmlns:a16="http://schemas.microsoft.com/office/drawing/2014/main" id="{8DCD3507-8BCB-6D47-B31D-7C96707E7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533400"/>
            <a:ext cx="35052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4" descr="panama2">
            <a:extLst>
              <a:ext uri="{FF2B5EF4-FFF2-40B4-BE49-F238E27FC236}">
                <a16:creationId xmlns:a16="http://schemas.microsoft.com/office/drawing/2014/main" id="{1371CD2E-34C8-654E-A23D-FEEDCF0A9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533400"/>
            <a:ext cx="35052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8133" name="Picture 5" descr="panamaDiff">
            <a:extLst>
              <a:ext uri="{FF2B5EF4-FFF2-40B4-BE49-F238E27FC236}">
                <a16:creationId xmlns:a16="http://schemas.microsoft.com/office/drawing/2014/main" id="{AC804605-B9B3-3D47-966B-D854154E7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229100"/>
            <a:ext cx="35052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8134" name="Picture 6" descr="panamaMean">
            <a:extLst>
              <a:ext uri="{FF2B5EF4-FFF2-40B4-BE49-F238E27FC236}">
                <a16:creationId xmlns:a16="http://schemas.microsoft.com/office/drawing/2014/main" id="{513BB8E8-DD0A-3E48-8C42-113DC0583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229100"/>
            <a:ext cx="35052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3" name="Rectangle 7">
            <a:extLst>
              <a:ext uri="{FF2B5EF4-FFF2-40B4-BE49-F238E27FC236}">
                <a16:creationId xmlns:a16="http://schemas.microsoft.com/office/drawing/2014/main" id="{FA6BE109-23CA-2548-8136-08B5AED599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6401" y="533400"/>
            <a:ext cx="6191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0">
                <a:solidFill>
                  <a:schemeClr val="folHlink"/>
                </a:solidFill>
              </a:rPr>
              <a:t>I</a:t>
            </a:r>
            <a:r>
              <a:rPr lang="en-US" altLang="en-US" sz="3600" b="0" baseline="-25000">
                <a:solidFill>
                  <a:schemeClr val="folHlink"/>
                </a:solidFill>
              </a:rPr>
              <a:t>2</a:t>
            </a:r>
          </a:p>
        </p:txBody>
      </p:sp>
      <p:sp>
        <p:nvSpPr>
          <p:cNvPr id="19464" name="Rectangle 8">
            <a:extLst>
              <a:ext uri="{FF2B5EF4-FFF2-40B4-BE49-F238E27FC236}">
                <a16:creationId xmlns:a16="http://schemas.microsoft.com/office/drawing/2014/main" id="{64E4C970-6626-5C4D-ADD9-335A35061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1" y="533400"/>
            <a:ext cx="5699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0">
                <a:solidFill>
                  <a:schemeClr val="folHlink"/>
                </a:solidFill>
              </a:rPr>
              <a:t>I</a:t>
            </a:r>
            <a:r>
              <a:rPr lang="en-US" altLang="en-US" sz="3600" b="0" baseline="-25000">
                <a:solidFill>
                  <a:schemeClr val="folHlink"/>
                </a:solidFill>
              </a:rPr>
              <a:t>1</a:t>
            </a:r>
          </a:p>
        </p:txBody>
      </p:sp>
      <p:sp>
        <p:nvSpPr>
          <p:cNvPr id="19465" name="Rectangle 9">
            <a:extLst>
              <a:ext uri="{FF2B5EF4-FFF2-40B4-BE49-F238E27FC236}">
                <a16:creationId xmlns:a16="http://schemas.microsoft.com/office/drawing/2014/main" id="{39A5F94C-33B2-0944-B6A9-5BE9BE4D89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1" y="4191000"/>
            <a:ext cx="4476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0">
                <a:solidFill>
                  <a:schemeClr val="tx2"/>
                </a:solidFill>
                <a:latin typeface="Symbol" pitchFamily="2" charset="2"/>
              </a:rPr>
              <a:t>m</a:t>
            </a:r>
          </a:p>
        </p:txBody>
      </p:sp>
      <p:sp>
        <p:nvSpPr>
          <p:cNvPr id="19466" name="Rectangle 10">
            <a:extLst>
              <a:ext uri="{FF2B5EF4-FFF2-40B4-BE49-F238E27FC236}">
                <a16:creationId xmlns:a16="http://schemas.microsoft.com/office/drawing/2014/main" id="{C7E9288B-8745-1F49-88C5-42D987653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8400" y="4191000"/>
            <a:ext cx="609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0">
                <a:solidFill>
                  <a:srgbClr val="CC0000"/>
                </a:solidFill>
              </a:rPr>
              <a:t>B</a:t>
            </a:r>
            <a:r>
              <a:rPr lang="en-US" altLang="en-US" sz="3600" b="0" baseline="-25000">
                <a:solidFill>
                  <a:srgbClr val="CC0000"/>
                </a:solidFill>
              </a:rPr>
              <a:t>1</a:t>
            </a:r>
          </a:p>
        </p:txBody>
      </p:sp>
      <p:sp>
        <p:nvSpPr>
          <p:cNvPr id="688139" name="Rectangle 11">
            <a:extLst>
              <a:ext uri="{FF2B5EF4-FFF2-40B4-BE49-F238E27FC236}">
                <a16:creationId xmlns:a16="http://schemas.microsoft.com/office/drawing/2014/main" id="{A47E3705-70B3-2247-9FF5-DAEE4B037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3429000"/>
            <a:ext cx="15319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 b="0"/>
              <a:t>I</a:t>
            </a:r>
            <a:r>
              <a:rPr lang="en-US" altLang="en-US" sz="2000" b="0" baseline="-25000"/>
              <a:t>i</a:t>
            </a:r>
            <a:r>
              <a:rPr lang="en-US" altLang="en-US" sz="2000" b="0"/>
              <a:t> </a:t>
            </a:r>
            <a:r>
              <a:rPr lang="en-US" altLang="en-US" sz="2000" b="0">
                <a:latin typeface="cmsy10" charset="0"/>
              </a:rPr>
              <a:t>=</a:t>
            </a:r>
            <a:r>
              <a:rPr lang="en-US" altLang="en-US" sz="2000" b="0"/>
              <a:t> </a:t>
            </a:r>
            <a:r>
              <a:rPr lang="en-US" altLang="en-US" sz="2000" b="0">
                <a:latin typeface="Symbol" pitchFamily="2" charset="2"/>
              </a:rPr>
              <a:t>m</a:t>
            </a:r>
            <a:r>
              <a:rPr lang="en-US" altLang="en-US" sz="2000" b="0"/>
              <a:t> + 1 B</a:t>
            </a:r>
            <a:r>
              <a:rPr lang="en-US" altLang="en-US" sz="2000" b="0" baseline="-250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870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68813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3108E-6 L 0.06666 -0.5411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688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" y="-2705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43108E-6 L -0.55 -0.5411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688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500" y="-2705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688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8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688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8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813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Footer Placeholder 3">
            <a:extLst>
              <a:ext uri="{FF2B5EF4-FFF2-40B4-BE49-F238E27FC236}">
                <a16:creationId xmlns:a16="http://schemas.microsoft.com/office/drawing/2014/main" id="{E854BAE5-A92A-1C40-BCF2-95C184E4D3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b="0">
                <a:latin typeface="Times" pitchFamily="2" charset="0"/>
              </a:rPr>
              <a:t>Computer Vision, Robert Pless</a:t>
            </a: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7BBA1B59-C4BD-FD4A-B492-C77A8B56A8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"/>
            <a:ext cx="8229600" cy="411163"/>
          </a:xfrm>
        </p:spPr>
        <p:txBody>
          <a:bodyPr/>
          <a:lstStyle/>
          <a:p>
            <a:r>
              <a:rPr lang="en-US" altLang="en-US" sz="2000">
                <a:ea typeface="ＭＳ Ｐゴシック" panose="020B0600070205080204" pitchFamily="34" charset="-128"/>
              </a:rPr>
              <a:t>Grounding Example 1 (do matlab instead!)</a:t>
            </a:r>
          </a:p>
        </p:txBody>
      </p:sp>
      <p:pic>
        <p:nvPicPr>
          <p:cNvPr id="20483" name="Picture 3" descr="panama1">
            <a:extLst>
              <a:ext uri="{FF2B5EF4-FFF2-40B4-BE49-F238E27FC236}">
                <a16:creationId xmlns:a16="http://schemas.microsoft.com/office/drawing/2014/main" id="{63614531-B67A-334A-967A-FC362AF65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533400"/>
            <a:ext cx="35052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 descr="panama2">
            <a:extLst>
              <a:ext uri="{FF2B5EF4-FFF2-40B4-BE49-F238E27FC236}">
                <a16:creationId xmlns:a16="http://schemas.microsoft.com/office/drawing/2014/main" id="{15E09653-4B67-F443-A0D0-3B3764B96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533400"/>
            <a:ext cx="35052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9157" name="Picture 5" descr="panamaDiff">
            <a:extLst>
              <a:ext uri="{FF2B5EF4-FFF2-40B4-BE49-F238E27FC236}">
                <a16:creationId xmlns:a16="http://schemas.microsoft.com/office/drawing/2014/main" id="{257EB09E-BA14-AF44-8ED6-E02121AF4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229100"/>
            <a:ext cx="35052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9158" name="Picture 6" descr="panamaMean">
            <a:extLst>
              <a:ext uri="{FF2B5EF4-FFF2-40B4-BE49-F238E27FC236}">
                <a16:creationId xmlns:a16="http://schemas.microsoft.com/office/drawing/2014/main" id="{FEB03013-14EC-BC43-9BC7-D28C8DA09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229100"/>
            <a:ext cx="35052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7" name="Rectangle 7">
            <a:extLst>
              <a:ext uri="{FF2B5EF4-FFF2-40B4-BE49-F238E27FC236}">
                <a16:creationId xmlns:a16="http://schemas.microsoft.com/office/drawing/2014/main" id="{19AF3743-A166-7646-A3A3-5160FB818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6401" y="533400"/>
            <a:ext cx="6191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0">
                <a:solidFill>
                  <a:schemeClr val="folHlink"/>
                </a:solidFill>
              </a:rPr>
              <a:t>I</a:t>
            </a:r>
            <a:r>
              <a:rPr lang="en-US" altLang="en-US" sz="3600" b="0" baseline="-25000">
                <a:solidFill>
                  <a:schemeClr val="folHlink"/>
                </a:solidFill>
              </a:rPr>
              <a:t>2</a:t>
            </a:r>
          </a:p>
        </p:txBody>
      </p:sp>
      <p:sp>
        <p:nvSpPr>
          <p:cNvPr id="20488" name="Rectangle 8">
            <a:extLst>
              <a:ext uri="{FF2B5EF4-FFF2-40B4-BE49-F238E27FC236}">
                <a16:creationId xmlns:a16="http://schemas.microsoft.com/office/drawing/2014/main" id="{86211A50-DA75-1541-BA9F-E389A365BC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1" y="533400"/>
            <a:ext cx="5699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0">
                <a:solidFill>
                  <a:schemeClr val="folHlink"/>
                </a:solidFill>
              </a:rPr>
              <a:t>I</a:t>
            </a:r>
            <a:r>
              <a:rPr lang="en-US" altLang="en-US" sz="3600" b="0" baseline="-25000">
                <a:solidFill>
                  <a:schemeClr val="folHlink"/>
                </a:solidFill>
              </a:rPr>
              <a:t>1</a:t>
            </a:r>
          </a:p>
        </p:txBody>
      </p:sp>
      <p:sp>
        <p:nvSpPr>
          <p:cNvPr id="20489" name="Rectangle 9">
            <a:extLst>
              <a:ext uri="{FF2B5EF4-FFF2-40B4-BE49-F238E27FC236}">
                <a16:creationId xmlns:a16="http://schemas.microsoft.com/office/drawing/2014/main" id="{1E5E3D88-D009-CD4A-A868-13D8DCB40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1" y="4191000"/>
            <a:ext cx="4476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0">
                <a:solidFill>
                  <a:schemeClr val="tx2"/>
                </a:solidFill>
                <a:latin typeface="Symbol" pitchFamily="2" charset="2"/>
              </a:rPr>
              <a:t>m</a:t>
            </a:r>
          </a:p>
        </p:txBody>
      </p:sp>
      <p:sp>
        <p:nvSpPr>
          <p:cNvPr id="20490" name="Rectangle 10">
            <a:extLst>
              <a:ext uri="{FF2B5EF4-FFF2-40B4-BE49-F238E27FC236}">
                <a16:creationId xmlns:a16="http://schemas.microsoft.com/office/drawing/2014/main" id="{346D6CD0-A2C9-E54C-81BA-E49B2A57E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8400" y="4191000"/>
            <a:ext cx="609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="0">
                <a:solidFill>
                  <a:srgbClr val="CC0000"/>
                </a:solidFill>
              </a:rPr>
              <a:t>B</a:t>
            </a:r>
            <a:r>
              <a:rPr lang="en-US" altLang="en-US" sz="3600" b="0" baseline="-25000">
                <a:solidFill>
                  <a:srgbClr val="CC0000"/>
                </a:solidFill>
              </a:rPr>
              <a:t>1</a:t>
            </a:r>
          </a:p>
        </p:txBody>
      </p:sp>
      <p:sp>
        <p:nvSpPr>
          <p:cNvPr id="689163" name="Rectangle 11">
            <a:extLst>
              <a:ext uri="{FF2B5EF4-FFF2-40B4-BE49-F238E27FC236}">
                <a16:creationId xmlns:a16="http://schemas.microsoft.com/office/drawing/2014/main" id="{57535B07-2FB3-7E47-A305-9188986F2E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3429000"/>
            <a:ext cx="1695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 b="0"/>
              <a:t>I</a:t>
            </a:r>
            <a:r>
              <a:rPr lang="en-US" altLang="en-US" sz="2000" b="0" baseline="-25000"/>
              <a:t>2</a:t>
            </a:r>
            <a:r>
              <a:rPr lang="en-US" altLang="en-US" sz="2000" b="0"/>
              <a:t> </a:t>
            </a:r>
            <a:r>
              <a:rPr lang="en-US" altLang="en-US" sz="2000" b="0">
                <a:latin typeface="cmsy10" charset="0"/>
              </a:rPr>
              <a:t>=</a:t>
            </a:r>
            <a:r>
              <a:rPr lang="en-US" altLang="en-US" sz="2000" b="0"/>
              <a:t> </a:t>
            </a:r>
            <a:r>
              <a:rPr lang="en-US" altLang="en-US" sz="2000" b="0">
                <a:latin typeface="Symbol" pitchFamily="2" charset="2"/>
              </a:rPr>
              <a:t>m</a:t>
            </a:r>
            <a:r>
              <a:rPr lang="en-US" altLang="en-US" sz="2000" b="0"/>
              <a:t> + -1 B</a:t>
            </a:r>
            <a:r>
              <a:rPr lang="en-US" altLang="en-US" sz="2000" b="0" baseline="-25000"/>
              <a:t>1</a:t>
            </a:r>
          </a:p>
        </p:txBody>
      </p:sp>
      <p:pic>
        <p:nvPicPr>
          <p:cNvPr id="689164" name="Picture 12" descr="panamaDiff2">
            <a:extLst>
              <a:ext uri="{FF2B5EF4-FFF2-40B4-BE49-F238E27FC236}">
                <a16:creationId xmlns:a16="http://schemas.microsoft.com/office/drawing/2014/main" id="{D727113C-ACC5-414D-B3B3-1494C0BF0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229100"/>
            <a:ext cx="35052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234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68916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689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8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89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3108E-6 L 0.54166 -0.5633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689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3" y="-28168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43108E-6 L -0.075 -0.56337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689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0" y="-2816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689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89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689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8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916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Footer Placeholder 3">
            <a:extLst>
              <a:ext uri="{FF2B5EF4-FFF2-40B4-BE49-F238E27FC236}">
                <a16:creationId xmlns:a16="http://schemas.microsoft.com/office/drawing/2014/main" id="{A389AE3F-7177-7341-87B4-85C902A1D2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b="0">
                <a:latin typeface="Times" pitchFamily="2" charset="0"/>
              </a:rPr>
              <a:t>Computer Vision, Robert Pless</a:t>
            </a:r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30EDC58B-F394-CF49-8714-577E5204EE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>
                <a:ea typeface="ＭＳ Ｐゴシック" panose="020B0600070205080204" pitchFamily="34" charset="-128"/>
              </a:rPr>
              <a:t>I</a:t>
            </a:r>
            <a:r>
              <a:rPr lang="en-US" altLang="en-US" sz="3200" baseline="-25000">
                <a:ea typeface="ＭＳ Ｐゴシック" panose="020B0600070205080204" pitchFamily="34" charset="-128"/>
              </a:rPr>
              <a:t>i</a:t>
            </a:r>
            <a:r>
              <a:rPr lang="en-US" altLang="en-US" sz="3200">
                <a:ea typeface="ＭＳ Ｐゴシック" panose="020B0600070205080204" pitchFamily="34" charset="-128"/>
              </a:rPr>
              <a:t> </a:t>
            </a:r>
            <a:r>
              <a:rPr lang="en-US" altLang="en-US" sz="3200">
                <a:latin typeface="cmsy10" charset="0"/>
                <a:ea typeface="ＭＳ Ｐゴシック" panose="020B0600070205080204" pitchFamily="34" charset="-128"/>
              </a:rPr>
              <a:t>=</a:t>
            </a:r>
            <a:r>
              <a:rPr lang="en-US" altLang="en-US" sz="3200">
                <a:ea typeface="ＭＳ Ｐゴシック" panose="020B0600070205080204" pitchFamily="34" charset="-128"/>
              </a:rPr>
              <a:t> </a:t>
            </a:r>
            <a:r>
              <a:rPr lang="en-US" altLang="en-US" sz="3200">
                <a:latin typeface="Symbol" pitchFamily="2" charset="2"/>
                <a:ea typeface="ＭＳ Ｐゴシック" panose="020B0600070205080204" pitchFamily="34" charset="-128"/>
              </a:rPr>
              <a:t>m</a:t>
            </a:r>
            <a:r>
              <a:rPr lang="en-US" altLang="en-US" sz="3200">
                <a:ea typeface="ＭＳ Ｐゴシック" panose="020B0600070205080204" pitchFamily="34" charset="-128"/>
              </a:rPr>
              <a:t> + c</a:t>
            </a:r>
            <a:r>
              <a:rPr lang="en-US" altLang="en-US" sz="3200" baseline="-25000">
                <a:ea typeface="ＭＳ Ｐゴシック" panose="020B0600070205080204" pitchFamily="34" charset="-128"/>
              </a:rPr>
              <a:t>1,i</a:t>
            </a:r>
            <a:r>
              <a:rPr lang="en-US" altLang="en-US" sz="3200">
                <a:ea typeface="ＭＳ Ｐゴシック" panose="020B0600070205080204" pitchFamily="34" charset="-128"/>
              </a:rPr>
              <a:t> B</a:t>
            </a:r>
            <a:r>
              <a:rPr lang="en-US" altLang="en-US" sz="3200" baseline="-25000">
                <a:ea typeface="ＭＳ Ｐゴシック" panose="020B0600070205080204" pitchFamily="34" charset="-128"/>
              </a:rPr>
              <a:t>1</a:t>
            </a:r>
            <a:r>
              <a:rPr lang="en-US" altLang="en-US" sz="3200">
                <a:ea typeface="ＭＳ Ｐゴシック" panose="020B0600070205080204" pitchFamily="34" charset="-128"/>
              </a:rPr>
              <a:t> + c</a:t>
            </a:r>
            <a:r>
              <a:rPr lang="en-US" altLang="en-US" sz="3200" baseline="-25000">
                <a:latin typeface="Symbol" pitchFamily="2" charset="2"/>
                <a:ea typeface="ＭＳ Ｐゴシック" panose="020B0600070205080204" pitchFamily="34" charset="-128"/>
              </a:rPr>
              <a:t>2</a:t>
            </a:r>
            <a:r>
              <a:rPr lang="en-US" altLang="en-US" sz="3200" baseline="-25000">
                <a:ea typeface="ＭＳ Ｐゴシック" panose="020B0600070205080204" pitchFamily="34" charset="-128"/>
              </a:rPr>
              <a:t>,i</a:t>
            </a:r>
            <a:r>
              <a:rPr lang="en-US" altLang="en-US" sz="3200">
                <a:ea typeface="ＭＳ Ｐゴシック" panose="020B0600070205080204" pitchFamily="34" charset="-128"/>
              </a:rPr>
              <a:t> B</a:t>
            </a:r>
            <a:r>
              <a:rPr lang="en-US" altLang="en-US" sz="3200" baseline="-25000">
                <a:latin typeface="Symbol" pitchFamily="2" charset="2"/>
                <a:ea typeface="ＭＳ Ｐゴシック" panose="020B0600070205080204" pitchFamily="34" charset="-128"/>
              </a:rPr>
              <a:t>2</a:t>
            </a:r>
            <a:r>
              <a:rPr lang="en-US" altLang="en-US" sz="3200">
                <a:ea typeface="ＭＳ Ｐゴシック" panose="020B0600070205080204" pitchFamily="34" charset="-128"/>
              </a:rPr>
              <a:t> + … c</a:t>
            </a:r>
            <a:r>
              <a:rPr lang="en-US" altLang="en-US" sz="3200" baseline="-25000">
                <a:latin typeface="Symbol" pitchFamily="2" charset="2"/>
                <a:ea typeface="ＭＳ Ｐゴシック" panose="020B0600070205080204" pitchFamily="34" charset="-128"/>
              </a:rPr>
              <a:t>k</a:t>
            </a:r>
            <a:r>
              <a:rPr lang="en-US" altLang="en-US" sz="3200" baseline="-25000">
                <a:ea typeface="ＭＳ Ｐゴシック" panose="020B0600070205080204" pitchFamily="34" charset="-128"/>
              </a:rPr>
              <a:t>,i</a:t>
            </a:r>
            <a:r>
              <a:rPr lang="en-US" altLang="en-US" sz="3200">
                <a:ea typeface="ＭＳ Ｐゴシック" panose="020B0600070205080204" pitchFamily="34" charset="-128"/>
              </a:rPr>
              <a:t> B</a:t>
            </a:r>
            <a:r>
              <a:rPr lang="en-US" altLang="en-US" sz="3200" baseline="-25000">
                <a:latin typeface="Symbol" pitchFamily="2" charset="2"/>
                <a:ea typeface="ＭＳ Ｐゴシック" panose="020B0600070205080204" pitchFamily="34" charset="-128"/>
              </a:rPr>
              <a:t>k</a:t>
            </a:r>
            <a:r>
              <a:rPr lang="en-US" altLang="en-US" sz="3200">
                <a:ea typeface="ＭＳ Ｐゴシック" panose="020B0600070205080204" pitchFamily="34" charset="-128"/>
              </a:rPr>
              <a:t> </a:t>
            </a:r>
            <a:r>
              <a:rPr lang="en-US" altLang="en-US" sz="3200">
                <a:latin typeface="Symbol" pitchFamily="2" charset="2"/>
                <a:ea typeface="ＭＳ Ｐゴシック" panose="020B0600070205080204" pitchFamily="34" charset="-128"/>
              </a:rPr>
              <a:t> </a:t>
            </a:r>
            <a:br>
              <a:rPr lang="en-US" altLang="en-US" sz="3200">
                <a:ea typeface="ＭＳ Ｐゴシック" panose="020B0600070205080204" pitchFamily="34" charset="-128"/>
              </a:rPr>
            </a:br>
            <a:endParaRPr lang="en-US" altLang="en-US" sz="3200">
              <a:ea typeface="ＭＳ Ｐゴシック" panose="020B0600070205080204" pitchFamily="34" charset="-128"/>
            </a:endParaRP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6917A4BC-9FF3-6F47-9D67-54A8997F13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0"/>
            <a:ext cx="9037320" cy="4756150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What set of principle images {B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en-US" dirty="0">
                <a:ea typeface="ＭＳ Ｐゴシック" panose="020B0600070205080204" pitchFamily="34" charset="-128"/>
              </a:rPr>
              <a:t>, B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2</a:t>
            </a:r>
            <a:r>
              <a:rPr lang="en-US" altLang="en-US" dirty="0">
                <a:ea typeface="ＭＳ Ｐゴシック" panose="020B0600070205080204" pitchFamily="34" charset="-128"/>
              </a:rPr>
              <a:t>, …B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k</a:t>
            </a:r>
            <a:r>
              <a:rPr lang="en-US" altLang="en-US" dirty="0">
                <a:ea typeface="ＭＳ Ｐゴシック" panose="020B0600070205080204" pitchFamily="34" charset="-128"/>
              </a:rPr>
              <a:t>} is best? 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A reasonable goal is to minimize the reconstruction error, so we</a:t>
            </a:r>
            <a:r>
              <a:rPr lang="ja-JP" altLang="en-US">
                <a:ea typeface="ＭＳ Ｐゴシック" panose="020B0600070205080204" pitchFamily="34" charset="-128"/>
              </a:rPr>
              <a:t>’</a:t>
            </a:r>
            <a:r>
              <a:rPr lang="en-US" altLang="ja-JP" dirty="0">
                <a:ea typeface="ＭＳ Ｐゴシック" panose="020B0600070205080204" pitchFamily="34" charset="-128"/>
              </a:rPr>
              <a:t>d like to choose {B</a:t>
            </a:r>
            <a:r>
              <a:rPr lang="en-US" altLang="ja-JP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ja-JP" dirty="0">
                <a:ea typeface="ＭＳ Ｐゴシック" panose="020B0600070205080204" pitchFamily="34" charset="-128"/>
              </a:rPr>
              <a:t>, B</a:t>
            </a:r>
            <a:r>
              <a:rPr lang="en-US" altLang="ja-JP" baseline="-25000" dirty="0">
                <a:ea typeface="ＭＳ Ｐゴシック" panose="020B0600070205080204" pitchFamily="34" charset="-128"/>
              </a:rPr>
              <a:t>2</a:t>
            </a:r>
            <a:r>
              <a:rPr lang="en-US" altLang="ja-JP" dirty="0">
                <a:ea typeface="ＭＳ Ｐゴシック" panose="020B0600070205080204" pitchFamily="34" charset="-128"/>
              </a:rPr>
              <a:t>, …B</a:t>
            </a:r>
            <a:r>
              <a:rPr lang="en-US" altLang="ja-JP" baseline="-25000" dirty="0">
                <a:ea typeface="ＭＳ Ｐゴシック" panose="020B0600070205080204" pitchFamily="34" charset="-128"/>
              </a:rPr>
              <a:t>k</a:t>
            </a:r>
            <a:r>
              <a:rPr lang="en-US" altLang="ja-JP" dirty="0">
                <a:ea typeface="ＭＳ Ｐゴシック" panose="020B0600070205080204" pitchFamily="34" charset="-128"/>
              </a:rPr>
              <a:t>}  so that:</a:t>
            </a:r>
          </a:p>
          <a:p>
            <a:r>
              <a:rPr lang="en-US" altLang="en-US" dirty="0">
                <a:ea typeface="ＭＳ Ｐゴシック" panose="020B0600070205080204" pitchFamily="34" charset="-128"/>
                <a:sym typeface="Symbol" pitchFamily="2" charset="2"/>
              </a:rPr>
              <a:t></a:t>
            </a:r>
            <a:r>
              <a:rPr lang="en-US" altLang="en-US" baseline="-25000" dirty="0" err="1">
                <a:ea typeface="ＭＳ Ｐゴシック" panose="020B0600070205080204" pitchFamily="34" charset="-128"/>
                <a:sym typeface="Symbol" pitchFamily="2" charset="2"/>
              </a:rPr>
              <a:t>i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dirty="0" err="1">
                <a:ea typeface="ＭＳ Ｐゴシック" panose="020B0600070205080204" pitchFamily="34" charset="-128"/>
              </a:rPr>
              <a:t>I</a:t>
            </a:r>
            <a:r>
              <a:rPr lang="en-US" altLang="en-US" baseline="-25000" dirty="0" err="1"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ea typeface="ＭＳ Ｐゴシック" panose="020B0600070205080204" pitchFamily="34" charset="-128"/>
              </a:rPr>
              <a:t>- (</a:t>
            </a:r>
            <a:r>
              <a:rPr lang="en-US" altLang="en-US" dirty="0">
                <a:latin typeface="Symbol" pitchFamily="2" charset="2"/>
                <a:ea typeface="ＭＳ Ｐゴシック" panose="020B0600070205080204" pitchFamily="34" charset="-128"/>
              </a:rPr>
              <a:t>m</a:t>
            </a:r>
            <a:r>
              <a:rPr lang="en-US" altLang="en-US" dirty="0">
                <a:ea typeface="ＭＳ Ｐゴシック" panose="020B0600070205080204" pitchFamily="34" charset="-128"/>
              </a:rPr>
              <a:t> + c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1,i</a:t>
            </a:r>
            <a:r>
              <a:rPr lang="en-US" altLang="en-US" dirty="0">
                <a:ea typeface="ＭＳ Ｐゴシック" panose="020B0600070205080204" pitchFamily="34" charset="-128"/>
              </a:rPr>
              <a:t> B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en-US" dirty="0">
                <a:ea typeface="ＭＳ Ｐゴシック" panose="020B0600070205080204" pitchFamily="34" charset="-128"/>
              </a:rPr>
              <a:t> + c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2,i</a:t>
            </a:r>
            <a:r>
              <a:rPr lang="en-US" altLang="en-US" dirty="0">
                <a:ea typeface="ＭＳ Ｐゴシック" panose="020B0600070205080204" pitchFamily="34" charset="-128"/>
              </a:rPr>
              <a:t> B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2</a:t>
            </a:r>
            <a:r>
              <a:rPr lang="en-US" altLang="en-US" dirty="0">
                <a:ea typeface="ＭＳ Ｐゴシック" panose="020B0600070205080204" pitchFamily="34" charset="-128"/>
              </a:rPr>
              <a:t> + … </a:t>
            </a:r>
            <a:r>
              <a:rPr lang="en-US" altLang="en-US" dirty="0" err="1">
                <a:ea typeface="ＭＳ Ｐゴシック" panose="020B0600070205080204" pitchFamily="34" charset="-128"/>
              </a:rPr>
              <a:t>c</a:t>
            </a:r>
            <a:r>
              <a:rPr lang="en-US" altLang="en-US" baseline="-25000" dirty="0" err="1">
                <a:ea typeface="ＭＳ Ｐゴシック" panose="020B0600070205080204" pitchFamily="34" charset="-128"/>
              </a:rPr>
              <a:t>k,i</a:t>
            </a:r>
            <a:r>
              <a:rPr lang="en-US" altLang="en-US" dirty="0">
                <a:ea typeface="ＭＳ Ｐゴシック" panose="020B0600070205080204" pitchFamily="34" charset="-128"/>
              </a:rPr>
              <a:t> B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k</a:t>
            </a:r>
            <a:r>
              <a:rPr lang="en-US" altLang="en-US" dirty="0">
                <a:ea typeface="ＭＳ Ｐゴシック" panose="020B0600070205080204" pitchFamily="34" charset="-128"/>
              </a:rPr>
              <a:t>)), which is</a:t>
            </a:r>
          </a:p>
          <a:p>
            <a:r>
              <a:rPr lang="en-US" altLang="en-US" dirty="0">
                <a:ea typeface="ＭＳ Ｐゴシック" panose="020B0600070205080204" pitchFamily="34" charset="-128"/>
                <a:sym typeface="Symbol" pitchFamily="2" charset="2"/>
              </a:rPr>
              <a:t></a:t>
            </a:r>
            <a:r>
              <a:rPr lang="en-US" altLang="en-US" baseline="-25000" dirty="0" err="1">
                <a:ea typeface="ＭＳ Ｐゴシック" panose="020B0600070205080204" pitchFamily="34" charset="-128"/>
                <a:sym typeface="Symbol" pitchFamily="2" charset="2"/>
              </a:rPr>
              <a:t>i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dirty="0" err="1">
                <a:ea typeface="ＭＳ Ｐゴシック" panose="020B0600070205080204" pitchFamily="34" charset="-128"/>
              </a:rPr>
              <a:t>I</a:t>
            </a:r>
            <a:r>
              <a:rPr lang="en-US" altLang="en-US" baseline="-25000" dirty="0" err="1">
                <a:ea typeface="ＭＳ Ｐゴシック" panose="020B0600070205080204" pitchFamily="34" charset="-128"/>
              </a:rPr>
              <a:t>i</a:t>
            </a:r>
            <a:r>
              <a:rPr lang="en-US" altLang="en-US" dirty="0">
                <a:ea typeface="ＭＳ Ｐゴシック" panose="020B0600070205080204" pitchFamily="34" charset="-128"/>
              </a:rPr>
              <a:t>- (reconstructed I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en-US" dirty="0">
                <a:ea typeface="ＭＳ Ｐゴシック" panose="020B0600070205080204" pitchFamily="34" charset="-128"/>
              </a:rPr>
              <a:t>))</a:t>
            </a:r>
            <a:r>
              <a:rPr lang="en-US" altLang="en-US" baseline="30000" dirty="0">
                <a:ea typeface="ＭＳ Ｐゴシック" panose="020B0600070205080204" pitchFamily="34" charset="-128"/>
              </a:rPr>
              <a:t>2      </a:t>
            </a:r>
            <a:r>
              <a:rPr lang="en-US" altLang="en-US" dirty="0">
                <a:ea typeface="ＭＳ Ｐゴシック" panose="020B0600070205080204" pitchFamily="34" charset="-128"/>
              </a:rPr>
              <a:t>is minimized. 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In 2-d what is this?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691204" name="Rectangle 4">
            <a:extLst>
              <a:ext uri="{FF2B5EF4-FFF2-40B4-BE49-F238E27FC236}">
                <a16:creationId xmlns:a16="http://schemas.microsoft.com/office/drawing/2014/main" id="{5E90E2ED-A924-4742-8365-BFD976884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2819400"/>
            <a:ext cx="83058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</a:pPr>
            <a:endParaRPr lang="en-US" altLang="en-US" sz="2800" b="0"/>
          </a:p>
        </p:txBody>
      </p:sp>
      <p:sp>
        <p:nvSpPr>
          <p:cNvPr id="21509" name="Ink 2">
            <a:extLst>
              <a:ext uri="{FF2B5EF4-FFF2-40B4-BE49-F238E27FC236}">
                <a16:creationId xmlns:a16="http://schemas.microsoft.com/office/drawing/2014/main" id="{CF9C3EA0-016A-C949-9075-DE959BF1347A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170613" y="4611689"/>
            <a:ext cx="17462" cy="26987"/>
          </a:xfrm>
          <a:custGeom>
            <a:avLst/>
            <a:gdLst>
              <a:gd name="T0" fmla="*/ 17106 w 49"/>
              <a:gd name="T1" fmla="*/ 4762651 h 73"/>
              <a:gd name="T2" fmla="*/ 0 w 49"/>
              <a:gd name="T3" fmla="*/ 4762651 h 73"/>
              <a:gd name="T4" fmla="*/ 17106 w 49"/>
              <a:gd name="T5" fmla="*/ 4736034 h 73"/>
              <a:gd name="T6" fmla="*/ 8553 w 49"/>
              <a:gd name="T7" fmla="*/ 4762651 h 7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9" h="73" extrusionOk="0">
                <a:moveTo>
                  <a:pt x="48" y="72"/>
                </a:moveTo>
                <a:cubicBezTo>
                  <a:pt x="36" y="36"/>
                  <a:pt x="12" y="36"/>
                  <a:pt x="0" y="72"/>
                </a:cubicBezTo>
                <a:cubicBezTo>
                  <a:pt x="48" y="60"/>
                  <a:pt x="48" y="49"/>
                  <a:pt x="48" y="0"/>
                </a:cubicBezTo>
                <a:cubicBezTo>
                  <a:pt x="23" y="34"/>
                  <a:pt x="24" y="30"/>
                  <a:pt x="24" y="72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0" name="Ink 3">
            <a:extLst>
              <a:ext uri="{FF2B5EF4-FFF2-40B4-BE49-F238E27FC236}">
                <a16:creationId xmlns:a16="http://schemas.microsoft.com/office/drawing/2014/main" id="{0926D177-8734-8544-A25E-1EBF8D77EA27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8074026" y="3910014"/>
            <a:ext cx="119063" cy="111125"/>
          </a:xfrm>
          <a:custGeom>
            <a:avLst/>
            <a:gdLst>
              <a:gd name="T0" fmla="*/ 0 w 334"/>
              <a:gd name="T1" fmla="*/ 3918052 h 310"/>
              <a:gd name="T2" fmla="*/ 33865 w 334"/>
              <a:gd name="T3" fmla="*/ 3909449 h 310"/>
              <a:gd name="T4" fmla="*/ 59175 w 334"/>
              <a:gd name="T5" fmla="*/ 3900846 h 310"/>
              <a:gd name="T6" fmla="*/ 76286 w 334"/>
              <a:gd name="T7" fmla="*/ 3892601 h 310"/>
              <a:gd name="T8" fmla="*/ 67730 w 334"/>
              <a:gd name="T9" fmla="*/ 3960710 h 310"/>
              <a:gd name="T10" fmla="*/ 50976 w 334"/>
              <a:gd name="T11" fmla="*/ 3986161 h 310"/>
              <a:gd name="T12" fmla="*/ 42421 w 334"/>
              <a:gd name="T13" fmla="*/ 4003368 h 310"/>
              <a:gd name="T14" fmla="*/ 118707 w 334"/>
              <a:gd name="T15" fmla="*/ 4003368 h 31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334" h="310" extrusionOk="0">
                <a:moveTo>
                  <a:pt x="0" y="71"/>
                </a:moveTo>
                <a:cubicBezTo>
                  <a:pt x="48" y="71"/>
                  <a:pt x="56" y="60"/>
                  <a:pt x="95" y="47"/>
                </a:cubicBezTo>
                <a:cubicBezTo>
                  <a:pt x="131" y="35"/>
                  <a:pt x="115" y="23"/>
                  <a:pt x="166" y="23"/>
                </a:cubicBezTo>
                <a:cubicBezTo>
                  <a:pt x="205" y="23"/>
                  <a:pt x="178" y="12"/>
                  <a:pt x="214" y="0"/>
                </a:cubicBezTo>
                <a:cubicBezTo>
                  <a:pt x="214" y="66"/>
                  <a:pt x="229" y="161"/>
                  <a:pt x="190" y="190"/>
                </a:cubicBezTo>
                <a:cubicBezTo>
                  <a:pt x="162" y="211"/>
                  <a:pt x="158" y="230"/>
                  <a:pt x="143" y="261"/>
                </a:cubicBezTo>
                <a:cubicBezTo>
                  <a:pt x="127" y="293"/>
                  <a:pt x="131" y="274"/>
                  <a:pt x="119" y="309"/>
                </a:cubicBezTo>
                <a:cubicBezTo>
                  <a:pt x="190" y="309"/>
                  <a:pt x="262" y="309"/>
                  <a:pt x="333" y="309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1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69120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120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8CEB247D-6AD9-784D-AF2D-97C42CD67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SVD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459E0-80F7-0D47-B0DD-3B97C755E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3352800"/>
            <a:ext cx="7772400" cy="2286000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>
            <a:normAutofit fontScale="92500"/>
          </a:bodyPr>
          <a:lstStyle/>
          <a:p>
            <a:pPr>
              <a:defRPr/>
            </a:pPr>
            <a:r>
              <a:rPr lang="en-US" dirty="0"/>
              <a:t>Given any matrix D, solves for the U,S,V minimizing:</a:t>
            </a:r>
          </a:p>
          <a:p>
            <a:pPr>
              <a:defRPr/>
            </a:pPr>
            <a:endParaRPr lang="en-US" dirty="0"/>
          </a:p>
          <a:p>
            <a:pPr marL="2286000" lvl="5" indent="0">
              <a:buNone/>
              <a:defRPr/>
            </a:pPr>
            <a:r>
              <a:rPr lang="en-US" dirty="0"/>
              <a:t>||D – U S V||</a:t>
            </a:r>
            <a:r>
              <a:rPr lang="en-US" baseline="-25000" dirty="0"/>
              <a:t>F			</a:t>
            </a:r>
            <a:r>
              <a:rPr lang="en-US" sz="3600" baseline="-25000" dirty="0"/>
              <a:t>				</a:t>
            </a:r>
          </a:p>
          <a:p>
            <a:pPr marL="114300" indent="0">
              <a:buNone/>
              <a:defRPr/>
            </a:pPr>
            <a:r>
              <a:rPr lang="en-US" sz="4000" baseline="-25000" dirty="0"/>
              <a:t>What is the </a:t>
            </a:r>
            <a:r>
              <a:rPr lang="en-US" sz="4000" baseline="-25000" dirty="0" err="1"/>
              <a:t>Frobenius</a:t>
            </a:r>
            <a:r>
              <a:rPr lang="en-US" sz="4000" baseline="-25000" dirty="0"/>
              <a:t> norm?!</a:t>
            </a:r>
          </a:p>
        </p:txBody>
      </p:sp>
      <p:sp>
        <p:nvSpPr>
          <p:cNvPr id="22531" name="Rectangle 4">
            <a:extLst>
              <a:ext uri="{FF2B5EF4-FFF2-40B4-BE49-F238E27FC236}">
                <a16:creationId xmlns:a16="http://schemas.microsoft.com/office/drawing/2014/main" id="{16159D01-FD3B-864B-A470-3766A5469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1371600"/>
            <a:ext cx="914400" cy="1752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800" b="0">
                <a:latin typeface="Arial" panose="020B0604020202020204" pitchFamily="34" charset="0"/>
              </a:rPr>
              <a:t>D</a:t>
            </a:r>
          </a:p>
        </p:txBody>
      </p:sp>
      <p:sp>
        <p:nvSpPr>
          <p:cNvPr id="22532" name="Rectangle 6">
            <a:extLst>
              <a:ext uri="{FF2B5EF4-FFF2-40B4-BE49-F238E27FC236}">
                <a16:creationId xmlns:a16="http://schemas.microsoft.com/office/drawing/2014/main" id="{E1912C26-8E57-0841-A5A8-A9130B4DE3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1371601"/>
            <a:ext cx="381000" cy="17621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800" b="0">
                <a:latin typeface="Arial" panose="020B0604020202020204" pitchFamily="34" charset="0"/>
              </a:rPr>
              <a:t>U</a:t>
            </a:r>
          </a:p>
        </p:txBody>
      </p:sp>
      <p:sp>
        <p:nvSpPr>
          <p:cNvPr id="22533" name="Rectangle 7">
            <a:extLst>
              <a:ext uri="{FF2B5EF4-FFF2-40B4-BE49-F238E27FC236}">
                <a16:creationId xmlns:a16="http://schemas.microsoft.com/office/drawing/2014/main" id="{2B19BD42-F283-DA43-9B60-0BD7E1865E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1371600"/>
            <a:ext cx="304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800" b="0">
                <a:latin typeface="Arial" panose="020B0604020202020204" pitchFamily="34" charset="0"/>
              </a:rPr>
              <a:t>S</a:t>
            </a:r>
          </a:p>
        </p:txBody>
      </p:sp>
      <p:sp>
        <p:nvSpPr>
          <p:cNvPr id="22534" name="Rectangle 8">
            <a:extLst>
              <a:ext uri="{FF2B5EF4-FFF2-40B4-BE49-F238E27FC236}">
                <a16:creationId xmlns:a16="http://schemas.microsoft.com/office/drawing/2014/main" id="{0A55C6CC-28DA-AD4D-8467-5547A8F43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1371600"/>
            <a:ext cx="8382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800" b="0">
                <a:latin typeface="Arial" panose="020B0604020202020204" pitchFamily="34" charset="0"/>
              </a:rPr>
              <a:t>V</a:t>
            </a:r>
          </a:p>
        </p:txBody>
      </p:sp>
      <p:sp>
        <p:nvSpPr>
          <p:cNvPr id="22535" name="Text Box 5">
            <a:extLst>
              <a:ext uri="{FF2B5EF4-FFF2-40B4-BE49-F238E27FC236}">
                <a16:creationId xmlns:a16="http://schemas.microsoft.com/office/drawing/2014/main" id="{990EF672-7821-D347-B783-7F7ED010E4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125" y="2170113"/>
            <a:ext cx="3175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>
                <a:latin typeface="Arial" panose="020B0604020202020204" pitchFamily="34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2355243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Footer Placeholder 3">
            <a:extLst>
              <a:ext uri="{FF2B5EF4-FFF2-40B4-BE49-F238E27FC236}">
                <a16:creationId xmlns:a16="http://schemas.microsoft.com/office/drawing/2014/main" id="{9FF8B46C-764C-914E-8734-1DA6C7149E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b="0">
                <a:latin typeface="Times" pitchFamily="2" charset="0"/>
              </a:rPr>
              <a:t>Computer Vision, Robert Pless</a:t>
            </a:r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62D9AE04-3849-7046-8BAC-A2DC9A070B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>
                <a:ea typeface="ＭＳ Ｐゴシック" panose="020B0600070205080204" pitchFamily="34" charset="-128"/>
              </a:rPr>
              <a:t>I</a:t>
            </a:r>
            <a:r>
              <a:rPr lang="en-US" altLang="en-US" sz="3200" baseline="-25000">
                <a:ea typeface="ＭＳ Ｐゴシック" panose="020B0600070205080204" pitchFamily="34" charset="-128"/>
              </a:rPr>
              <a:t>i</a:t>
            </a:r>
            <a:r>
              <a:rPr lang="en-US" altLang="en-US" sz="3200">
                <a:ea typeface="ＭＳ Ｐゴシック" panose="020B0600070205080204" pitchFamily="34" charset="-128"/>
              </a:rPr>
              <a:t> </a:t>
            </a:r>
            <a:r>
              <a:rPr lang="en-US" altLang="en-US" sz="3200">
                <a:latin typeface="cmsy10" charset="0"/>
                <a:ea typeface="ＭＳ Ｐゴシック" panose="020B0600070205080204" pitchFamily="34" charset="-128"/>
              </a:rPr>
              <a:t>=</a:t>
            </a:r>
            <a:r>
              <a:rPr lang="en-US" altLang="en-US" sz="3200">
                <a:ea typeface="ＭＳ Ｐゴシック" panose="020B0600070205080204" pitchFamily="34" charset="-128"/>
              </a:rPr>
              <a:t> </a:t>
            </a:r>
            <a:r>
              <a:rPr lang="en-US" altLang="en-US" sz="3200">
                <a:latin typeface="Symbol" pitchFamily="2" charset="2"/>
                <a:ea typeface="ＭＳ Ｐゴシック" panose="020B0600070205080204" pitchFamily="34" charset="-128"/>
              </a:rPr>
              <a:t>m</a:t>
            </a:r>
            <a:r>
              <a:rPr lang="en-US" altLang="en-US" sz="3200">
                <a:ea typeface="ＭＳ Ｐゴシック" panose="020B0600070205080204" pitchFamily="34" charset="-128"/>
              </a:rPr>
              <a:t> + c</a:t>
            </a:r>
            <a:r>
              <a:rPr lang="en-US" altLang="en-US" sz="3200" baseline="-25000">
                <a:ea typeface="ＭＳ Ｐゴシック" panose="020B0600070205080204" pitchFamily="34" charset="-128"/>
              </a:rPr>
              <a:t>1,i</a:t>
            </a:r>
            <a:r>
              <a:rPr lang="en-US" altLang="en-US" sz="3200">
                <a:ea typeface="ＭＳ Ｐゴシック" panose="020B0600070205080204" pitchFamily="34" charset="-128"/>
              </a:rPr>
              <a:t> B</a:t>
            </a:r>
            <a:r>
              <a:rPr lang="en-US" altLang="en-US" sz="3200" baseline="-25000">
                <a:ea typeface="ＭＳ Ｐゴシック" panose="020B0600070205080204" pitchFamily="34" charset="-128"/>
              </a:rPr>
              <a:t>1</a:t>
            </a:r>
            <a:r>
              <a:rPr lang="en-US" altLang="en-US" sz="3200">
                <a:ea typeface="ＭＳ Ｐゴシック" panose="020B0600070205080204" pitchFamily="34" charset="-128"/>
              </a:rPr>
              <a:t> + c</a:t>
            </a:r>
            <a:r>
              <a:rPr lang="en-US" altLang="en-US" sz="3200" baseline="-25000">
                <a:latin typeface="Symbol" pitchFamily="2" charset="2"/>
                <a:ea typeface="ＭＳ Ｐゴシック" panose="020B0600070205080204" pitchFamily="34" charset="-128"/>
              </a:rPr>
              <a:t>2</a:t>
            </a:r>
            <a:r>
              <a:rPr lang="en-US" altLang="en-US" sz="3200" baseline="-25000">
                <a:ea typeface="ＭＳ Ｐゴシック" panose="020B0600070205080204" pitchFamily="34" charset="-128"/>
              </a:rPr>
              <a:t>,i</a:t>
            </a:r>
            <a:r>
              <a:rPr lang="en-US" altLang="en-US" sz="3200">
                <a:ea typeface="ＭＳ Ｐゴシック" panose="020B0600070205080204" pitchFamily="34" charset="-128"/>
              </a:rPr>
              <a:t> B</a:t>
            </a:r>
            <a:r>
              <a:rPr lang="en-US" altLang="en-US" sz="3200" baseline="-25000">
                <a:latin typeface="Symbol" pitchFamily="2" charset="2"/>
                <a:ea typeface="ＭＳ Ｐゴシック" panose="020B0600070205080204" pitchFamily="34" charset="-128"/>
              </a:rPr>
              <a:t>2</a:t>
            </a:r>
            <a:r>
              <a:rPr lang="en-US" altLang="en-US" sz="3200">
                <a:ea typeface="ＭＳ Ｐゴシック" panose="020B0600070205080204" pitchFamily="34" charset="-128"/>
              </a:rPr>
              <a:t> + … c</a:t>
            </a:r>
            <a:r>
              <a:rPr lang="en-US" altLang="en-US" sz="3200" baseline="-25000">
                <a:latin typeface="Symbol" pitchFamily="2" charset="2"/>
                <a:ea typeface="ＭＳ Ｐゴシック" panose="020B0600070205080204" pitchFamily="34" charset="-128"/>
              </a:rPr>
              <a:t>k</a:t>
            </a:r>
            <a:r>
              <a:rPr lang="en-US" altLang="en-US" sz="3200" baseline="-25000">
                <a:ea typeface="ＭＳ Ｐゴシック" panose="020B0600070205080204" pitchFamily="34" charset="-128"/>
              </a:rPr>
              <a:t>,i</a:t>
            </a:r>
            <a:r>
              <a:rPr lang="en-US" altLang="en-US" sz="3200">
                <a:ea typeface="ＭＳ Ｐゴシック" panose="020B0600070205080204" pitchFamily="34" charset="-128"/>
              </a:rPr>
              <a:t> B</a:t>
            </a:r>
            <a:r>
              <a:rPr lang="en-US" altLang="en-US" sz="3200" baseline="-25000">
                <a:latin typeface="Symbol" pitchFamily="2" charset="2"/>
                <a:ea typeface="ＭＳ Ｐゴシック" panose="020B0600070205080204" pitchFamily="34" charset="-128"/>
              </a:rPr>
              <a:t>k</a:t>
            </a:r>
            <a:r>
              <a:rPr lang="en-US" altLang="en-US" sz="3200">
                <a:ea typeface="ＭＳ Ｐゴシック" panose="020B0600070205080204" pitchFamily="34" charset="-128"/>
              </a:rPr>
              <a:t> </a:t>
            </a:r>
            <a:r>
              <a:rPr lang="en-US" altLang="en-US" sz="3200">
                <a:latin typeface="Symbol" pitchFamily="2" charset="2"/>
                <a:ea typeface="ＭＳ Ｐゴシック" panose="020B0600070205080204" pitchFamily="34" charset="-128"/>
              </a:rPr>
              <a:t> </a:t>
            </a:r>
            <a:br>
              <a:rPr lang="en-US" altLang="en-US" sz="3200">
                <a:ea typeface="ＭＳ Ｐゴシック" panose="020B0600070205080204" pitchFamily="34" charset="-128"/>
              </a:rPr>
            </a:br>
            <a:endParaRPr lang="en-US" altLang="en-US" sz="3200">
              <a:ea typeface="ＭＳ Ｐゴシック" panose="020B0600070205080204" pitchFamily="34" charset="-128"/>
            </a:endParaRP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DF4AD0E9-1C80-F947-A9DC-909DFC664A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0"/>
            <a:ext cx="8534400" cy="1524000"/>
          </a:xfrm>
        </p:spPr>
        <p:txBody>
          <a:bodyPr>
            <a:normAutofit fontScale="25000" lnSpcReduction="20000"/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Basis creates mapping between images and (a few) coefficients…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>
                <a:ea typeface="ＭＳ Ｐゴシック" panose="020B0600070205080204" pitchFamily="34" charset="-128"/>
              </a:rPr>
              <a:t>“Dimensionality reduction algorithm”.</a:t>
            </a:r>
          </a:p>
        </p:txBody>
      </p:sp>
      <p:sp>
        <p:nvSpPr>
          <p:cNvPr id="691204" name="Rectangle 4">
            <a:extLst>
              <a:ext uri="{FF2B5EF4-FFF2-40B4-BE49-F238E27FC236}">
                <a16:creationId xmlns:a16="http://schemas.microsoft.com/office/drawing/2014/main" id="{B11DFFF3-D524-D64E-9DDE-C35E323BB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2819400"/>
            <a:ext cx="83058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</a:pPr>
            <a:endParaRPr lang="en-US" altLang="en-US" sz="2800" b="0"/>
          </a:p>
        </p:txBody>
      </p:sp>
      <p:sp>
        <p:nvSpPr>
          <p:cNvPr id="23557" name="Ink 2">
            <a:extLst>
              <a:ext uri="{FF2B5EF4-FFF2-40B4-BE49-F238E27FC236}">
                <a16:creationId xmlns:a16="http://schemas.microsoft.com/office/drawing/2014/main" id="{900CBA90-0DBE-1D44-9883-D4C39CE26F4C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6170613" y="4611689"/>
            <a:ext cx="17462" cy="26987"/>
          </a:xfrm>
          <a:custGeom>
            <a:avLst/>
            <a:gdLst>
              <a:gd name="T0" fmla="*/ 17106 w 49"/>
              <a:gd name="T1" fmla="*/ 4762651 h 73"/>
              <a:gd name="T2" fmla="*/ 0 w 49"/>
              <a:gd name="T3" fmla="*/ 4762651 h 73"/>
              <a:gd name="T4" fmla="*/ 17106 w 49"/>
              <a:gd name="T5" fmla="*/ 4736034 h 73"/>
              <a:gd name="T6" fmla="*/ 8553 w 49"/>
              <a:gd name="T7" fmla="*/ 4762651 h 7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9" h="73" extrusionOk="0">
                <a:moveTo>
                  <a:pt x="48" y="72"/>
                </a:moveTo>
                <a:cubicBezTo>
                  <a:pt x="36" y="36"/>
                  <a:pt x="12" y="36"/>
                  <a:pt x="0" y="72"/>
                </a:cubicBezTo>
                <a:cubicBezTo>
                  <a:pt x="48" y="60"/>
                  <a:pt x="48" y="49"/>
                  <a:pt x="48" y="0"/>
                </a:cubicBezTo>
                <a:cubicBezTo>
                  <a:pt x="23" y="34"/>
                  <a:pt x="24" y="30"/>
                  <a:pt x="24" y="72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58" name="Ink 3">
            <a:extLst>
              <a:ext uri="{FF2B5EF4-FFF2-40B4-BE49-F238E27FC236}">
                <a16:creationId xmlns:a16="http://schemas.microsoft.com/office/drawing/2014/main" id="{BC1A4C7D-0774-0649-AE4E-E27689C48B8C}"/>
              </a:ext>
            </a:extLst>
          </p:cNvPr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8074026" y="3910014"/>
            <a:ext cx="119063" cy="111125"/>
          </a:xfrm>
          <a:custGeom>
            <a:avLst/>
            <a:gdLst>
              <a:gd name="T0" fmla="*/ 0 w 334"/>
              <a:gd name="T1" fmla="*/ 3918052 h 310"/>
              <a:gd name="T2" fmla="*/ 33865 w 334"/>
              <a:gd name="T3" fmla="*/ 3909449 h 310"/>
              <a:gd name="T4" fmla="*/ 59175 w 334"/>
              <a:gd name="T5" fmla="*/ 3900846 h 310"/>
              <a:gd name="T6" fmla="*/ 76286 w 334"/>
              <a:gd name="T7" fmla="*/ 3892601 h 310"/>
              <a:gd name="T8" fmla="*/ 67730 w 334"/>
              <a:gd name="T9" fmla="*/ 3960710 h 310"/>
              <a:gd name="T10" fmla="*/ 50976 w 334"/>
              <a:gd name="T11" fmla="*/ 3986161 h 310"/>
              <a:gd name="T12" fmla="*/ 42421 w 334"/>
              <a:gd name="T13" fmla="*/ 4003368 h 310"/>
              <a:gd name="T14" fmla="*/ 118707 w 334"/>
              <a:gd name="T15" fmla="*/ 4003368 h 31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334" h="310" extrusionOk="0">
                <a:moveTo>
                  <a:pt x="0" y="71"/>
                </a:moveTo>
                <a:cubicBezTo>
                  <a:pt x="48" y="71"/>
                  <a:pt x="56" y="60"/>
                  <a:pt x="95" y="47"/>
                </a:cubicBezTo>
                <a:cubicBezTo>
                  <a:pt x="131" y="35"/>
                  <a:pt x="115" y="23"/>
                  <a:pt x="166" y="23"/>
                </a:cubicBezTo>
                <a:cubicBezTo>
                  <a:pt x="205" y="23"/>
                  <a:pt x="178" y="12"/>
                  <a:pt x="214" y="0"/>
                </a:cubicBezTo>
                <a:cubicBezTo>
                  <a:pt x="214" y="66"/>
                  <a:pt x="229" y="161"/>
                  <a:pt x="190" y="190"/>
                </a:cubicBezTo>
                <a:cubicBezTo>
                  <a:pt x="162" y="211"/>
                  <a:pt x="158" y="230"/>
                  <a:pt x="143" y="261"/>
                </a:cubicBezTo>
                <a:cubicBezTo>
                  <a:pt x="127" y="293"/>
                  <a:pt x="131" y="274"/>
                  <a:pt x="119" y="309"/>
                </a:cubicBezTo>
                <a:cubicBezTo>
                  <a:pt x="190" y="309"/>
                  <a:pt x="262" y="309"/>
                  <a:pt x="333" y="309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59" name="Rectangle 2">
            <a:extLst>
              <a:ext uri="{FF2B5EF4-FFF2-40B4-BE49-F238E27FC236}">
                <a16:creationId xmlns:a16="http://schemas.microsoft.com/office/drawing/2014/main" id="{F6D502E0-BE63-B849-87DA-C9AB52AED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34290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200">
                <a:solidFill>
                  <a:schemeClr val="tx2"/>
                </a:solidFill>
              </a:rPr>
              <a:t>I</a:t>
            </a:r>
            <a:r>
              <a:rPr lang="en-US" altLang="en-US" sz="3200" baseline="-25000">
                <a:solidFill>
                  <a:schemeClr val="tx2"/>
                </a:solidFill>
              </a:rPr>
              <a:t>i</a:t>
            </a:r>
            <a:r>
              <a:rPr lang="en-US" altLang="en-US" sz="3200">
                <a:solidFill>
                  <a:schemeClr val="tx2"/>
                </a:solidFill>
              </a:rPr>
              <a:t> </a:t>
            </a:r>
            <a:r>
              <a:rPr lang="en-US" altLang="en-US" sz="3200">
                <a:solidFill>
                  <a:schemeClr val="tx2"/>
                </a:solidFill>
                <a:latin typeface="cmsy10" charset="0"/>
                <a:sym typeface="Wingdings" pitchFamily="2" charset="2"/>
              </a:rPr>
              <a:t></a:t>
            </a:r>
            <a:r>
              <a:rPr lang="en-US" altLang="en-US" sz="3200">
                <a:solidFill>
                  <a:schemeClr val="tx2"/>
                </a:solidFill>
              </a:rPr>
              <a:t> c</a:t>
            </a:r>
            <a:r>
              <a:rPr lang="en-US" altLang="en-US" sz="3200" baseline="-25000">
                <a:solidFill>
                  <a:schemeClr val="tx2"/>
                </a:solidFill>
              </a:rPr>
              <a:t>1,I</a:t>
            </a:r>
            <a:r>
              <a:rPr lang="en-US" altLang="en-US" sz="3200">
                <a:solidFill>
                  <a:schemeClr val="tx2"/>
                </a:solidFill>
              </a:rPr>
              <a:t>, c</a:t>
            </a:r>
            <a:r>
              <a:rPr lang="en-US" altLang="en-US" sz="3200" baseline="-25000">
                <a:solidFill>
                  <a:schemeClr val="tx2"/>
                </a:solidFill>
                <a:latin typeface="Symbol" pitchFamily="2" charset="2"/>
              </a:rPr>
              <a:t>2</a:t>
            </a:r>
            <a:r>
              <a:rPr lang="en-US" altLang="en-US" sz="3200" baseline="-25000">
                <a:solidFill>
                  <a:schemeClr val="tx2"/>
                </a:solidFill>
              </a:rPr>
              <a:t>,i</a:t>
            </a:r>
            <a:r>
              <a:rPr lang="en-US" altLang="en-US" sz="3200">
                <a:solidFill>
                  <a:schemeClr val="tx2"/>
                </a:solidFill>
              </a:rPr>
              <a:t> ,… ,c</a:t>
            </a:r>
            <a:r>
              <a:rPr lang="en-US" altLang="en-US" sz="3200" baseline="-25000">
                <a:solidFill>
                  <a:schemeClr val="tx2"/>
                </a:solidFill>
                <a:latin typeface="Symbol" pitchFamily="2" charset="2"/>
              </a:rPr>
              <a:t>k</a:t>
            </a:r>
            <a:r>
              <a:rPr lang="en-US" altLang="en-US" sz="3200" baseline="-25000">
                <a:solidFill>
                  <a:schemeClr val="tx2"/>
                </a:solidFill>
              </a:rPr>
              <a:t>,I</a:t>
            </a:r>
            <a:r>
              <a:rPr lang="en-US" altLang="en-US" sz="3200">
                <a:solidFill>
                  <a:schemeClr val="tx2"/>
                </a:solidFill>
              </a:rPr>
              <a:t> </a:t>
            </a:r>
            <a:r>
              <a:rPr lang="en-US" altLang="en-US" sz="3200">
                <a:solidFill>
                  <a:schemeClr val="tx2"/>
                </a:solidFill>
                <a:latin typeface="Symbol" pitchFamily="2" charset="2"/>
              </a:rPr>
              <a:t> </a:t>
            </a:r>
            <a:br>
              <a:rPr lang="en-US" altLang="en-US" sz="3200">
                <a:solidFill>
                  <a:schemeClr val="tx2"/>
                </a:solidFill>
              </a:rPr>
            </a:br>
            <a:endParaRPr lang="en-US" altLang="en-US" sz="3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95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69120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120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Footer Placeholder 3">
            <a:extLst>
              <a:ext uri="{FF2B5EF4-FFF2-40B4-BE49-F238E27FC236}">
                <a16:creationId xmlns:a16="http://schemas.microsoft.com/office/drawing/2014/main" id="{F8A058FA-2838-8040-BCBA-F64021BBA1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b="0">
                <a:latin typeface="Times" pitchFamily="2" charset="0"/>
              </a:rPr>
              <a:t>Computer Vision, Robert Pless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1B61A81A-5C29-9D45-ADF2-98C100FEAD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How to actually do this…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7C337D57-5497-1847-A2C3-F15BF843EE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371600"/>
            <a:ext cx="7772400" cy="47244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Principle component analysis. 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Images are in a 3D matrix I(x,y,t).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Compute the mean image and subtract it from each image.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Change that matrix into a data matrix D(p,t), 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listing the pixel values in each frame.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Do the </a:t>
            </a:r>
            <a:r>
              <a:rPr lang="ja-JP" altLang="en-US">
                <a:ea typeface="ＭＳ Ｐゴシック" panose="020B0600070205080204" pitchFamily="34" charset="-128"/>
              </a:rPr>
              <a:t>“</a:t>
            </a:r>
            <a:r>
              <a:rPr lang="en-US" altLang="ja-JP">
                <a:ea typeface="ＭＳ Ｐゴシック" panose="020B0600070205080204" pitchFamily="34" charset="-128"/>
              </a:rPr>
              <a:t>SVD</a:t>
            </a:r>
            <a:r>
              <a:rPr lang="ja-JP" altLang="en-US">
                <a:ea typeface="ＭＳ Ｐゴシック" panose="020B0600070205080204" pitchFamily="34" charset="-128"/>
              </a:rPr>
              <a:t>”</a:t>
            </a:r>
            <a:r>
              <a:rPr lang="en-US" altLang="ja-JP">
                <a:ea typeface="ＭＳ Ｐゴシック" panose="020B0600070205080204" pitchFamily="34" charset="-128"/>
              </a:rPr>
              <a:t> decomposition: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D = U S V</a:t>
            </a:r>
          </a:p>
        </p:txBody>
      </p:sp>
      <p:sp>
        <p:nvSpPr>
          <p:cNvPr id="24580" name="Rectangle 4">
            <a:extLst>
              <a:ext uri="{FF2B5EF4-FFF2-40B4-BE49-F238E27FC236}">
                <a16:creationId xmlns:a16="http://schemas.microsoft.com/office/drawing/2014/main" id="{11C1EE1C-723C-844D-9370-21EEB57FB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4545013"/>
            <a:ext cx="914400" cy="1752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800" b="0">
                <a:latin typeface="Arial" panose="020B0604020202020204" pitchFamily="34" charset="0"/>
              </a:rPr>
              <a:t>D</a:t>
            </a:r>
          </a:p>
        </p:txBody>
      </p:sp>
      <p:sp>
        <p:nvSpPr>
          <p:cNvPr id="24581" name="Text Box 5">
            <a:extLst>
              <a:ext uri="{FF2B5EF4-FFF2-40B4-BE49-F238E27FC236}">
                <a16:creationId xmlns:a16="http://schemas.microsoft.com/office/drawing/2014/main" id="{9717A33B-66C7-C94E-AA27-A5E93C064A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5325" y="5343526"/>
            <a:ext cx="317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>
                <a:latin typeface="Arial" panose="020B0604020202020204" pitchFamily="34" charset="0"/>
              </a:rPr>
              <a:t>=</a:t>
            </a:r>
          </a:p>
        </p:txBody>
      </p:sp>
      <p:sp>
        <p:nvSpPr>
          <p:cNvPr id="24582" name="Rectangle 6">
            <a:extLst>
              <a:ext uri="{FF2B5EF4-FFF2-40B4-BE49-F238E27FC236}">
                <a16:creationId xmlns:a16="http://schemas.microsoft.com/office/drawing/2014/main" id="{C960C422-77FB-4148-A94F-CD417A62A3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4545014"/>
            <a:ext cx="381000" cy="17621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800" b="0">
                <a:latin typeface="Arial" panose="020B0604020202020204" pitchFamily="34" charset="0"/>
              </a:rPr>
              <a:t>U</a:t>
            </a:r>
          </a:p>
        </p:txBody>
      </p:sp>
      <p:sp>
        <p:nvSpPr>
          <p:cNvPr id="24583" name="Rectangle 7">
            <a:extLst>
              <a:ext uri="{FF2B5EF4-FFF2-40B4-BE49-F238E27FC236}">
                <a16:creationId xmlns:a16="http://schemas.microsoft.com/office/drawing/2014/main" id="{144C218B-5605-5F47-8544-E3C6BEDA4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4545013"/>
            <a:ext cx="304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800" b="0">
                <a:latin typeface="Arial" panose="020B0604020202020204" pitchFamily="34" charset="0"/>
              </a:rPr>
              <a:t>S</a:t>
            </a:r>
          </a:p>
        </p:txBody>
      </p:sp>
      <p:sp>
        <p:nvSpPr>
          <p:cNvPr id="24584" name="Rectangle 8">
            <a:extLst>
              <a:ext uri="{FF2B5EF4-FFF2-40B4-BE49-F238E27FC236}">
                <a16:creationId xmlns:a16="http://schemas.microsoft.com/office/drawing/2014/main" id="{2A19FBCC-4191-B94B-92F0-9B031AE4D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4545013"/>
            <a:ext cx="8382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800" b="0">
                <a:latin typeface="Arial" panose="020B0604020202020204" pitchFamily="34" charset="0"/>
              </a:rPr>
              <a:t>V</a:t>
            </a:r>
          </a:p>
        </p:txBody>
      </p:sp>
      <p:sp>
        <p:nvSpPr>
          <p:cNvPr id="24585" name="Text Box 9">
            <a:extLst>
              <a:ext uri="{FF2B5EF4-FFF2-40B4-BE49-F238E27FC236}">
                <a16:creationId xmlns:a16="http://schemas.microsoft.com/office/drawing/2014/main" id="{D5614593-5D9A-AF48-B1F8-A208E27DB4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1" y="5921376"/>
            <a:ext cx="9620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/>
              <a:t>Images</a:t>
            </a:r>
          </a:p>
        </p:txBody>
      </p:sp>
      <p:sp>
        <p:nvSpPr>
          <p:cNvPr id="24586" name="Text Box 10">
            <a:extLst>
              <a:ext uri="{FF2B5EF4-FFF2-40B4-BE49-F238E27FC236}">
                <a16:creationId xmlns:a16="http://schemas.microsoft.com/office/drawing/2014/main" id="{F8B5C066-35FD-D141-B615-A262CE7F32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3526" y="5881688"/>
            <a:ext cx="15779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/>
              <a:t>Basis Images</a:t>
            </a:r>
          </a:p>
        </p:txBody>
      </p:sp>
      <p:sp>
        <p:nvSpPr>
          <p:cNvPr id="24587" name="Text Box 11">
            <a:extLst>
              <a:ext uri="{FF2B5EF4-FFF2-40B4-BE49-F238E27FC236}">
                <a16:creationId xmlns:a16="http://schemas.microsoft.com/office/drawing/2014/main" id="{54C6B0B4-6D3F-764E-885D-E1B85B6D8E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5006976"/>
            <a:ext cx="14874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/>
              <a:t>coefficients</a:t>
            </a:r>
          </a:p>
        </p:txBody>
      </p:sp>
      <p:sp>
        <p:nvSpPr>
          <p:cNvPr id="692236" name="Line 12">
            <a:extLst>
              <a:ext uri="{FF2B5EF4-FFF2-40B4-BE49-F238E27FC236}">
                <a16:creationId xmlns:a16="http://schemas.microsoft.com/office/drawing/2014/main" id="{927DFF10-C830-2F49-87A8-1A5028FD2DE3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5200" y="4468813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2237" name="Text Box 13">
            <a:extLst>
              <a:ext uri="{FF2B5EF4-FFF2-40B4-BE49-F238E27FC236}">
                <a16:creationId xmlns:a16="http://schemas.microsoft.com/office/drawing/2014/main" id="{9D411063-C050-2347-A268-D8677F5BDF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0725" y="4048126"/>
            <a:ext cx="2305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>
                <a:latin typeface="Arial" panose="020B0604020202020204" pitchFamily="34" charset="0"/>
              </a:rPr>
              <a:t>Frame 1 coefficients.</a:t>
            </a:r>
          </a:p>
        </p:txBody>
      </p:sp>
      <p:sp>
        <p:nvSpPr>
          <p:cNvPr id="692238" name="Line 14">
            <a:extLst>
              <a:ext uri="{FF2B5EF4-FFF2-40B4-BE49-F238E27FC236}">
                <a16:creationId xmlns:a16="http://schemas.microsoft.com/office/drawing/2014/main" id="{E3EE62D1-DB7E-1745-BC67-7633B5957625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1400" y="4468813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2239" name="Text Box 15">
            <a:extLst>
              <a:ext uri="{FF2B5EF4-FFF2-40B4-BE49-F238E27FC236}">
                <a16:creationId xmlns:a16="http://schemas.microsoft.com/office/drawing/2014/main" id="{81B2646E-FF14-F647-A594-D35DB5AB2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7550" y="4038601"/>
            <a:ext cx="2305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>
                <a:latin typeface="Arial" panose="020B0604020202020204" pitchFamily="34" charset="0"/>
              </a:rPr>
              <a:t>Frame 2 coefficients.</a:t>
            </a:r>
          </a:p>
        </p:txBody>
      </p:sp>
    </p:spTree>
    <p:extLst>
      <p:ext uri="{BB962C8B-B14F-4D97-AF65-F5344CB8AC3E}">
        <p14:creationId xmlns:p14="http://schemas.microsoft.com/office/powerpoint/2010/main" val="69560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2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92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4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18" dur="1"/>
                                        <p:tgtEl>
                                          <p:spTgt spid="69223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4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21" dur="1"/>
                                        <p:tgtEl>
                                          <p:spTgt spid="69223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2237" grpId="0"/>
      <p:bldP spid="692237" grpId="1"/>
      <p:bldP spid="69223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Footer Placeholder 3">
            <a:extLst>
              <a:ext uri="{FF2B5EF4-FFF2-40B4-BE49-F238E27FC236}">
                <a16:creationId xmlns:a16="http://schemas.microsoft.com/office/drawing/2014/main" id="{63682AD7-5218-D24E-BB9B-A51F890F08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b="0">
                <a:latin typeface="Times" pitchFamily="2" charset="0"/>
              </a:rPr>
              <a:t>Computer Vision, Robert Pless</a:t>
            </a:r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0B0BC4D8-F294-494E-B40F-8A05FF4884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304800"/>
            <a:ext cx="914400" cy="1752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800" b="0">
                <a:latin typeface="Arial" panose="020B0604020202020204" pitchFamily="34" charset="0"/>
              </a:rPr>
              <a:t>D</a:t>
            </a:r>
          </a:p>
        </p:txBody>
      </p:sp>
      <p:sp>
        <p:nvSpPr>
          <p:cNvPr id="25603" name="Text Box 3">
            <a:extLst>
              <a:ext uri="{FF2B5EF4-FFF2-40B4-BE49-F238E27FC236}">
                <a16:creationId xmlns:a16="http://schemas.microsoft.com/office/drawing/2014/main" id="{0700D2DA-9170-1F41-BA0C-66222F02F9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1925" y="1103313"/>
            <a:ext cx="3175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>
                <a:latin typeface="Arial" panose="020B0604020202020204" pitchFamily="34" charset="0"/>
              </a:rPr>
              <a:t>=</a:t>
            </a:r>
          </a:p>
        </p:txBody>
      </p:sp>
      <p:sp>
        <p:nvSpPr>
          <p:cNvPr id="25604" name="Rectangle 4">
            <a:extLst>
              <a:ext uri="{FF2B5EF4-FFF2-40B4-BE49-F238E27FC236}">
                <a16:creationId xmlns:a16="http://schemas.microsoft.com/office/drawing/2014/main" id="{8A5C45A4-B4C6-A747-AE8E-0B4DECBE6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304801"/>
            <a:ext cx="381000" cy="17621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800" b="0">
                <a:latin typeface="Arial" panose="020B0604020202020204" pitchFamily="34" charset="0"/>
              </a:rPr>
              <a:t>U</a:t>
            </a:r>
          </a:p>
        </p:txBody>
      </p:sp>
      <p:sp>
        <p:nvSpPr>
          <p:cNvPr id="25605" name="Rectangle 5">
            <a:extLst>
              <a:ext uri="{FF2B5EF4-FFF2-40B4-BE49-F238E27FC236}">
                <a16:creationId xmlns:a16="http://schemas.microsoft.com/office/drawing/2014/main" id="{70293344-27FD-3246-9814-568691512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04800"/>
            <a:ext cx="304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800" b="0">
                <a:latin typeface="Arial" panose="020B0604020202020204" pitchFamily="34" charset="0"/>
              </a:rPr>
              <a:t>S</a:t>
            </a:r>
          </a:p>
        </p:txBody>
      </p:sp>
      <p:sp>
        <p:nvSpPr>
          <p:cNvPr id="25606" name="Rectangle 6">
            <a:extLst>
              <a:ext uri="{FF2B5EF4-FFF2-40B4-BE49-F238E27FC236}">
                <a16:creationId xmlns:a16="http://schemas.microsoft.com/office/drawing/2014/main" id="{7E1B0B53-E20C-9546-9F2F-84E90D0C3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304800"/>
            <a:ext cx="8382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800" b="0">
                <a:latin typeface="Arial" panose="020B0604020202020204" pitchFamily="34" charset="0"/>
              </a:rPr>
              <a:t>V</a:t>
            </a:r>
          </a:p>
        </p:txBody>
      </p:sp>
      <p:sp>
        <p:nvSpPr>
          <p:cNvPr id="25607" name="Oval 7">
            <a:extLst>
              <a:ext uri="{FF2B5EF4-FFF2-40B4-BE49-F238E27FC236}">
                <a16:creationId xmlns:a16="http://schemas.microsoft.com/office/drawing/2014/main" id="{F41B8537-D74A-C747-831A-DA8B3C45C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4100" y="304800"/>
            <a:ext cx="381000" cy="381000"/>
          </a:xfrm>
          <a:prstGeom prst="ellipse">
            <a:avLst/>
          </a:prstGeom>
          <a:noFill/>
          <a:ln w="9525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5608" name="Text Box 8">
            <a:extLst>
              <a:ext uri="{FF2B5EF4-FFF2-40B4-BE49-F238E27FC236}">
                <a16:creationId xmlns:a16="http://schemas.microsoft.com/office/drawing/2014/main" id="{52253F10-6E36-4840-9A78-70EF34FBF1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133601"/>
            <a:ext cx="914400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>
                <a:latin typeface="Arial" panose="020B0604020202020204" pitchFamily="34" charset="0"/>
              </a:rPr>
              <a:t>S is a diagonal matrix, so it only has diagonal elements, called singular values.</a:t>
            </a:r>
          </a:p>
          <a:p>
            <a:endParaRPr lang="en-US" altLang="en-US" b="0">
              <a:latin typeface="Arial" panose="020B0604020202020204" pitchFamily="34" charset="0"/>
            </a:endParaRPr>
          </a:p>
          <a:p>
            <a:r>
              <a:rPr lang="en-US" altLang="en-US" b="0">
                <a:latin typeface="Arial" panose="020B0604020202020204" pitchFamily="34" charset="0"/>
              </a:rPr>
              <a:t>These numbers are the relative importance of each of the principle components.</a:t>
            </a:r>
          </a:p>
          <a:p>
            <a:endParaRPr lang="en-US" altLang="en-US" b="0">
              <a:latin typeface="Arial" panose="020B0604020202020204" pitchFamily="34" charset="0"/>
            </a:endParaRPr>
          </a:p>
          <a:p>
            <a:r>
              <a:rPr lang="en-US" altLang="en-US" b="0">
                <a:latin typeface="Arial" panose="020B0604020202020204" pitchFamily="34" charset="0"/>
              </a:rPr>
              <a:t>If we want we can make the principle components be the columns of U * S, and have the columns of V be the coefficients.</a:t>
            </a:r>
          </a:p>
          <a:p>
            <a:r>
              <a:rPr lang="en-US" altLang="en-US" b="0">
                <a:latin typeface="Arial" panose="020B0604020202020204" pitchFamily="34" charset="0"/>
              </a:rPr>
              <a:t> </a:t>
            </a:r>
          </a:p>
          <a:p>
            <a:r>
              <a:rPr lang="en-US" altLang="en-US" b="0">
                <a:latin typeface="Arial" panose="020B0604020202020204" pitchFamily="34" charset="0"/>
              </a:rPr>
              <a:t>Alternatively, we can keep the columns of U, and make the coefficients be S * the columns of V.  This is more common.</a:t>
            </a:r>
          </a:p>
          <a:p>
            <a:endParaRPr lang="en-US" altLang="en-US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8355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Footer Placeholder 3">
            <a:extLst>
              <a:ext uri="{FF2B5EF4-FFF2-40B4-BE49-F238E27FC236}">
                <a16:creationId xmlns:a16="http://schemas.microsoft.com/office/drawing/2014/main" id="{5B982576-474C-9C44-B6FC-50E80B4D54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b="0">
                <a:latin typeface="Times" pitchFamily="2" charset="0"/>
              </a:rPr>
              <a:t>Computer Vision, Robert Pless</a:t>
            </a: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ABFCF74C-6D26-7A4C-8AB9-3733E302C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762000"/>
            <a:ext cx="914400" cy="1752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800" b="0">
                <a:latin typeface="Arial" panose="020B0604020202020204" pitchFamily="34" charset="0"/>
              </a:rPr>
              <a:t>D</a:t>
            </a:r>
          </a:p>
        </p:txBody>
      </p:sp>
      <p:sp>
        <p:nvSpPr>
          <p:cNvPr id="26627" name="Text Box 3">
            <a:extLst>
              <a:ext uri="{FF2B5EF4-FFF2-40B4-BE49-F238E27FC236}">
                <a16:creationId xmlns:a16="http://schemas.microsoft.com/office/drawing/2014/main" id="{166A82C2-F496-7540-8FFA-1594065C99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7125" y="1560513"/>
            <a:ext cx="3175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>
                <a:latin typeface="Arial" panose="020B0604020202020204" pitchFamily="34" charset="0"/>
              </a:rPr>
              <a:t>=</a:t>
            </a:r>
          </a:p>
        </p:txBody>
      </p:sp>
      <p:sp>
        <p:nvSpPr>
          <p:cNvPr id="26628" name="Rectangle 4">
            <a:extLst>
              <a:ext uri="{FF2B5EF4-FFF2-40B4-BE49-F238E27FC236}">
                <a16:creationId xmlns:a16="http://schemas.microsoft.com/office/drawing/2014/main" id="{FEEFB267-F05F-7A42-8125-0AFB917B9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762001"/>
            <a:ext cx="381000" cy="17621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800" b="0">
                <a:latin typeface="Arial" panose="020B0604020202020204" pitchFamily="34" charset="0"/>
              </a:rPr>
              <a:t>U</a:t>
            </a:r>
          </a:p>
        </p:txBody>
      </p:sp>
      <p:sp>
        <p:nvSpPr>
          <p:cNvPr id="26629" name="Rectangle 5">
            <a:extLst>
              <a:ext uri="{FF2B5EF4-FFF2-40B4-BE49-F238E27FC236}">
                <a16:creationId xmlns:a16="http://schemas.microsoft.com/office/drawing/2014/main" id="{73EBFDC7-FC36-B248-A816-A32F35043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762000"/>
            <a:ext cx="304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800" b="0">
                <a:latin typeface="Arial" panose="020B0604020202020204" pitchFamily="34" charset="0"/>
              </a:rPr>
              <a:t>S</a:t>
            </a:r>
          </a:p>
        </p:txBody>
      </p:sp>
      <p:sp>
        <p:nvSpPr>
          <p:cNvPr id="26630" name="Rectangle 6">
            <a:extLst>
              <a:ext uri="{FF2B5EF4-FFF2-40B4-BE49-F238E27FC236}">
                <a16:creationId xmlns:a16="http://schemas.microsoft.com/office/drawing/2014/main" id="{E88411EE-639F-D240-90CF-AD1410B77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762000"/>
            <a:ext cx="8382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800" b="0">
                <a:latin typeface="Arial" panose="020B0604020202020204" pitchFamily="34" charset="0"/>
              </a:rPr>
              <a:t>V</a:t>
            </a:r>
          </a:p>
        </p:txBody>
      </p:sp>
      <p:sp>
        <p:nvSpPr>
          <p:cNvPr id="26631" name="Text Box 7">
            <a:extLst>
              <a:ext uri="{FF2B5EF4-FFF2-40B4-BE49-F238E27FC236}">
                <a16:creationId xmlns:a16="http://schemas.microsoft.com/office/drawing/2014/main" id="{4BB4AB87-B8FA-EC48-92C7-DFFA0B8520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1" y="2138363"/>
            <a:ext cx="9620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/>
              <a:t>Images</a:t>
            </a:r>
          </a:p>
        </p:txBody>
      </p:sp>
      <p:sp>
        <p:nvSpPr>
          <p:cNvPr id="26632" name="Text Box 8">
            <a:extLst>
              <a:ext uri="{FF2B5EF4-FFF2-40B4-BE49-F238E27FC236}">
                <a16:creationId xmlns:a16="http://schemas.microsoft.com/office/drawing/2014/main" id="{DCB1886A-3605-FC49-AF8C-A549E783F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5326" y="2098676"/>
            <a:ext cx="15779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/>
              <a:t>Basis Images</a:t>
            </a:r>
          </a:p>
        </p:txBody>
      </p:sp>
      <p:sp>
        <p:nvSpPr>
          <p:cNvPr id="694281" name="Text Box 9">
            <a:extLst>
              <a:ext uri="{FF2B5EF4-FFF2-40B4-BE49-F238E27FC236}">
                <a16:creationId xmlns:a16="http://schemas.microsoft.com/office/drawing/2014/main" id="{A25C5EC4-C001-2447-A3CE-A07A41FB48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1143001"/>
            <a:ext cx="1390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>
                <a:latin typeface="Arial" panose="020B0604020202020204" pitchFamily="34" charset="0"/>
              </a:rPr>
              <a:t>coefficients.</a:t>
            </a:r>
          </a:p>
        </p:txBody>
      </p:sp>
      <p:sp>
        <p:nvSpPr>
          <p:cNvPr id="26634" name="Text Box 10">
            <a:extLst>
              <a:ext uri="{FF2B5EF4-FFF2-40B4-BE49-F238E27FC236}">
                <a16:creationId xmlns:a16="http://schemas.microsoft.com/office/drawing/2014/main" id="{EBFC388C-3875-2D4D-950C-866C824876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2590800"/>
            <a:ext cx="8305800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 b="0"/>
              <a:t>Special properties:</a:t>
            </a:r>
          </a:p>
          <a:p>
            <a:pPr eaLnBrk="1" hangingPunct="1"/>
            <a:r>
              <a:rPr lang="en-US" altLang="en-US" sz="2000" b="0"/>
              <a:t>   U,V are both orthonormal matrices.</a:t>
            </a:r>
          </a:p>
          <a:p>
            <a:pPr eaLnBrk="1" hangingPunct="1"/>
            <a:endParaRPr lang="en-US" altLang="en-US" sz="2000" b="0"/>
          </a:p>
          <a:p>
            <a:pPr eaLnBrk="1" hangingPunct="1"/>
            <a:r>
              <a:rPr lang="en-US" altLang="en-US" sz="2000" b="0"/>
              <a:t>This is cool:</a:t>
            </a:r>
          </a:p>
          <a:p>
            <a:pPr eaLnBrk="1" hangingPunct="1"/>
            <a:r>
              <a:rPr lang="en-US" altLang="en-US" sz="2000" b="0"/>
              <a:t>   Given a new image W, to get its coefficients v</a:t>
            </a:r>
            <a:r>
              <a:rPr lang="en-US" altLang="en-US" sz="2000" b="0" baseline="-25000"/>
              <a:t>w</a:t>
            </a:r>
            <a:r>
              <a:rPr lang="en-US" altLang="en-US" sz="2000" b="0"/>
              <a:t>, you can use:</a:t>
            </a:r>
          </a:p>
          <a:p>
            <a:pPr eaLnBrk="1" hangingPunct="1"/>
            <a:r>
              <a:rPr lang="en-US" altLang="en-US" sz="2000" b="0"/>
              <a:t>       v</a:t>
            </a:r>
            <a:r>
              <a:rPr lang="en-US" altLang="en-US" sz="2000" b="0" baseline="-25000"/>
              <a:t>w</a:t>
            </a:r>
            <a:r>
              <a:rPr lang="en-US" altLang="en-US" sz="2000" b="0"/>
              <a:t>=U</a:t>
            </a:r>
            <a:r>
              <a:rPr lang="en-US" altLang="en-US" sz="2000" b="0" baseline="30000">
                <a:latin typeface="cmsy10" charset="0"/>
              </a:rPr>
              <a:t>T</a:t>
            </a:r>
            <a:r>
              <a:rPr lang="en-US" altLang="en-US" sz="2000" b="0"/>
              <a:t>W</a:t>
            </a:r>
          </a:p>
          <a:p>
            <a:pPr eaLnBrk="1" hangingPunct="1"/>
            <a:r>
              <a:rPr lang="en-US" altLang="en-US" sz="2000" b="0"/>
              <a:t> </a:t>
            </a:r>
          </a:p>
          <a:p>
            <a:pPr eaLnBrk="1" hangingPunct="1"/>
            <a:r>
              <a:rPr lang="en-US" altLang="en-US" sz="2000" b="0"/>
              <a:t>   Then U v</a:t>
            </a:r>
            <a:r>
              <a:rPr lang="en-US" altLang="en-US" sz="2000" b="0" baseline="-25000"/>
              <a:t>w</a:t>
            </a:r>
            <a:r>
              <a:rPr lang="en-US" altLang="en-US" sz="2000" b="0"/>
              <a:t> approximately reconstructs W.  Why?</a:t>
            </a:r>
            <a:endParaRPr lang="en-US" altLang="en-US" sz="2000" b="0" baseline="-25000"/>
          </a:p>
        </p:txBody>
      </p:sp>
      <p:sp>
        <p:nvSpPr>
          <p:cNvPr id="694283" name="Text Box 11">
            <a:extLst>
              <a:ext uri="{FF2B5EF4-FFF2-40B4-BE49-F238E27FC236}">
                <a16:creationId xmlns:a16="http://schemas.microsoft.com/office/drawing/2014/main" id="{4C673991-60C1-0A4E-925D-8AE81414E9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4876800"/>
            <a:ext cx="755015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 b="0"/>
          </a:p>
          <a:p>
            <a:pPr eaLnBrk="1" hangingPunct="1"/>
            <a:r>
              <a:rPr lang="en-US" altLang="en-US" sz="1800" b="0"/>
              <a:t>   U v</a:t>
            </a:r>
            <a:r>
              <a:rPr lang="en-US" altLang="en-US" sz="1800" b="0" baseline="-25000"/>
              <a:t>w</a:t>
            </a:r>
            <a:r>
              <a:rPr lang="en-US" altLang="en-US" sz="1800" b="0"/>
              <a:t> </a:t>
            </a:r>
          </a:p>
          <a:p>
            <a:pPr eaLnBrk="1" hangingPunct="1"/>
            <a:r>
              <a:rPr lang="en-US" altLang="en-US" sz="1800" b="0"/>
              <a:t>= U (U</a:t>
            </a:r>
            <a:r>
              <a:rPr lang="en-US" altLang="en-US" sz="1800" b="0" baseline="30000">
                <a:latin typeface="cmsy10" charset="0"/>
              </a:rPr>
              <a:t>T</a:t>
            </a:r>
            <a:r>
              <a:rPr lang="en-US" altLang="en-US" sz="1800" b="0"/>
              <a:t>W)  </a:t>
            </a:r>
          </a:p>
          <a:p>
            <a:pPr eaLnBrk="1" hangingPunct="1"/>
            <a:r>
              <a:rPr lang="en-US" altLang="en-US" sz="1800" b="0"/>
              <a:t>=  (U U</a:t>
            </a:r>
            <a:r>
              <a:rPr lang="en-US" altLang="en-US" sz="1800" b="0" baseline="30000">
                <a:latin typeface="cmsy10" charset="0"/>
              </a:rPr>
              <a:t>T</a:t>
            </a:r>
            <a:r>
              <a:rPr lang="en-US" altLang="en-US" sz="1800" b="0"/>
              <a:t>)W </a:t>
            </a:r>
          </a:p>
          <a:p>
            <a:pPr eaLnBrk="1" hangingPunct="1"/>
            <a:r>
              <a:rPr lang="en-US" altLang="en-US" sz="1800" b="0"/>
              <a:t>= I W </a:t>
            </a:r>
          </a:p>
          <a:p>
            <a:pPr eaLnBrk="1" hangingPunct="1"/>
            <a:r>
              <a:rPr lang="en-US" altLang="en-US" sz="1800" b="0"/>
              <a:t>= W. </a:t>
            </a:r>
          </a:p>
        </p:txBody>
      </p:sp>
    </p:spTree>
    <p:extLst>
      <p:ext uri="{BB962C8B-B14F-4D97-AF65-F5344CB8AC3E}">
        <p14:creationId xmlns:p14="http://schemas.microsoft.com/office/powerpoint/2010/main" val="269552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4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4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9" dur="1"/>
                                        <p:tgtEl>
                                          <p:spTgt spid="69428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69428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4281" grpId="0"/>
      <p:bldP spid="694281" grpId="1"/>
      <p:bldP spid="69428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Footer Placeholder 3">
            <a:extLst>
              <a:ext uri="{FF2B5EF4-FFF2-40B4-BE49-F238E27FC236}">
                <a16:creationId xmlns:a16="http://schemas.microsoft.com/office/drawing/2014/main" id="{2F70ACEA-1482-4E4E-844C-9666FCE40F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b="0">
                <a:latin typeface="Times" pitchFamily="2" charset="0"/>
              </a:rPr>
              <a:t>Computer Vision, Robert Pless</a:t>
            </a:r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3F65B573-04C9-DA4F-91B2-861CBCCDD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304800"/>
            <a:ext cx="914400" cy="1752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800" b="0">
                <a:latin typeface="Arial" panose="020B0604020202020204" pitchFamily="34" charset="0"/>
              </a:rPr>
              <a:t>D</a:t>
            </a:r>
          </a:p>
        </p:txBody>
      </p:sp>
      <p:sp>
        <p:nvSpPr>
          <p:cNvPr id="27651" name="Text Box 3">
            <a:extLst>
              <a:ext uri="{FF2B5EF4-FFF2-40B4-BE49-F238E27FC236}">
                <a16:creationId xmlns:a16="http://schemas.microsoft.com/office/drawing/2014/main" id="{EAE1B19F-2428-C746-9E29-A50FEF8BE3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1925" y="1103313"/>
            <a:ext cx="3175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>
                <a:latin typeface="Arial" panose="020B0604020202020204" pitchFamily="34" charset="0"/>
              </a:rPr>
              <a:t>=</a:t>
            </a:r>
          </a:p>
        </p:txBody>
      </p:sp>
      <p:sp>
        <p:nvSpPr>
          <p:cNvPr id="27652" name="Rectangle 4">
            <a:extLst>
              <a:ext uri="{FF2B5EF4-FFF2-40B4-BE49-F238E27FC236}">
                <a16:creationId xmlns:a16="http://schemas.microsoft.com/office/drawing/2014/main" id="{A02CE9F7-655C-EA46-B9F7-643F27B57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304801"/>
            <a:ext cx="381000" cy="17621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800" b="0">
                <a:latin typeface="Arial" panose="020B0604020202020204" pitchFamily="34" charset="0"/>
              </a:rPr>
              <a:t>U</a:t>
            </a:r>
          </a:p>
        </p:txBody>
      </p:sp>
      <p:sp>
        <p:nvSpPr>
          <p:cNvPr id="27653" name="Rectangle 5">
            <a:extLst>
              <a:ext uri="{FF2B5EF4-FFF2-40B4-BE49-F238E27FC236}">
                <a16:creationId xmlns:a16="http://schemas.microsoft.com/office/drawing/2014/main" id="{59AEC214-4293-1E48-BA51-1A4D6DDEC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04800"/>
            <a:ext cx="304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800" b="0">
                <a:latin typeface="Arial" panose="020B0604020202020204" pitchFamily="34" charset="0"/>
              </a:rPr>
              <a:t>S</a:t>
            </a:r>
          </a:p>
        </p:txBody>
      </p:sp>
      <p:sp>
        <p:nvSpPr>
          <p:cNvPr id="27654" name="Rectangle 6">
            <a:extLst>
              <a:ext uri="{FF2B5EF4-FFF2-40B4-BE49-F238E27FC236}">
                <a16:creationId xmlns:a16="http://schemas.microsoft.com/office/drawing/2014/main" id="{F0CF5CDC-DCFF-5D46-9C51-82225CBD1D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304800"/>
            <a:ext cx="8382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800" b="0">
                <a:latin typeface="Arial" panose="020B0604020202020204" pitchFamily="34" charset="0"/>
              </a:rPr>
              <a:t>V</a:t>
            </a:r>
          </a:p>
        </p:txBody>
      </p:sp>
      <p:sp>
        <p:nvSpPr>
          <p:cNvPr id="27655" name="Text Box 7">
            <a:extLst>
              <a:ext uri="{FF2B5EF4-FFF2-40B4-BE49-F238E27FC236}">
                <a16:creationId xmlns:a16="http://schemas.microsoft.com/office/drawing/2014/main" id="{7D1A026B-01A3-1349-8DC0-1B7C1CD06C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0126" y="1641476"/>
            <a:ext cx="15779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/>
              <a:t>Basis Images</a:t>
            </a:r>
          </a:p>
        </p:txBody>
      </p:sp>
      <p:sp>
        <p:nvSpPr>
          <p:cNvPr id="27656" name="Text Box 8">
            <a:extLst>
              <a:ext uri="{FF2B5EF4-FFF2-40B4-BE49-F238E27FC236}">
                <a16:creationId xmlns:a16="http://schemas.microsoft.com/office/drawing/2014/main" id="{7CB07AA9-6C99-D740-833F-114211B0B4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766763"/>
            <a:ext cx="14874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/>
              <a:t>coefficients</a:t>
            </a:r>
          </a:p>
        </p:txBody>
      </p:sp>
      <p:sp>
        <p:nvSpPr>
          <p:cNvPr id="27657" name="Oval 9">
            <a:extLst>
              <a:ext uri="{FF2B5EF4-FFF2-40B4-BE49-F238E27FC236}">
                <a16:creationId xmlns:a16="http://schemas.microsoft.com/office/drawing/2014/main" id="{356E3070-3E1E-D147-8A09-8C9E3EE7B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0"/>
            <a:ext cx="1600200" cy="914400"/>
          </a:xfrm>
          <a:prstGeom prst="ellipse">
            <a:avLst/>
          </a:prstGeom>
          <a:noFill/>
          <a:ln w="9525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7658" name="Text Box 10">
            <a:extLst>
              <a:ext uri="{FF2B5EF4-FFF2-40B4-BE49-F238E27FC236}">
                <a16:creationId xmlns:a16="http://schemas.microsoft.com/office/drawing/2014/main" id="{8CC7C69C-A662-3C41-80F4-918811D73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2474913"/>
            <a:ext cx="8839200" cy="366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/>
              <a:t>These coefficients define the appearance of the image.</a:t>
            </a:r>
          </a:p>
          <a:p>
            <a:endParaRPr lang="en-US" altLang="en-US" sz="1800" b="0"/>
          </a:p>
          <a:p>
            <a:r>
              <a:rPr lang="en-US" altLang="en-US" sz="1800" b="0"/>
              <a:t>The U matrix defines the space of possible images within this video.</a:t>
            </a:r>
          </a:p>
          <a:p>
            <a:endParaRPr lang="en-US" altLang="en-US" sz="1800" b="0"/>
          </a:p>
          <a:p>
            <a:r>
              <a:rPr lang="en-US" altLang="en-US" sz="1800" b="0"/>
              <a:t>Given a new set of coefficients ( a new column of V ), we can make a new image. </a:t>
            </a:r>
          </a:p>
          <a:p>
            <a:pPr algn="ctr"/>
            <a:r>
              <a:rPr lang="en-US" altLang="en-US" sz="1800" b="0"/>
              <a:t> </a:t>
            </a:r>
          </a:p>
          <a:p>
            <a:pPr algn="ctr"/>
            <a:r>
              <a:rPr lang="en-US" altLang="en-US" sz="1800" b="0"/>
              <a:t>New image = U v</a:t>
            </a:r>
          </a:p>
          <a:p>
            <a:pPr algn="ctr"/>
            <a:endParaRPr lang="en-US" altLang="en-US" sz="1800" b="0"/>
          </a:p>
          <a:p>
            <a:pPr algn="ctr"/>
            <a:r>
              <a:rPr lang="en-US" altLang="en-US" sz="1800" b="0"/>
              <a:t>(</a:t>
            </a:r>
            <a:r>
              <a:rPr lang="en-US" altLang="en-US" sz="1400" b="0" i="1"/>
              <a:t>this will give us a column vector of the pixel values… </a:t>
            </a:r>
          </a:p>
          <a:p>
            <a:pPr algn="ctr"/>
            <a:r>
              <a:rPr lang="en-US" altLang="en-US" sz="1400" b="0" i="1"/>
              <a:t>you have to rearrange it into the shape of the image</a:t>
            </a:r>
            <a:r>
              <a:rPr lang="en-US" altLang="en-US" sz="1800" b="0"/>
              <a:t>).</a:t>
            </a:r>
          </a:p>
          <a:p>
            <a:endParaRPr lang="en-US" altLang="en-US" sz="1800" b="0"/>
          </a:p>
          <a:p>
            <a:r>
              <a:rPr lang="en-US" altLang="en-US" sz="1800" b="0"/>
              <a:t>Given a new image W we can find its coefficients </a:t>
            </a:r>
          </a:p>
          <a:p>
            <a:pPr algn="ctr"/>
            <a:r>
              <a:rPr lang="en-US" altLang="en-US" sz="1800" b="0"/>
              <a:t>v = U</a:t>
            </a:r>
            <a:r>
              <a:rPr lang="en-US" altLang="en-US" sz="1800" b="0" baseline="30000">
                <a:latin typeface="cmsy10" charset="0"/>
              </a:rPr>
              <a:t>T</a:t>
            </a:r>
            <a:r>
              <a:rPr lang="en-US" altLang="en-US" sz="1800" b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674328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934AE4C-F0C4-45B4-AECF-77331CC0224E}"/>
              </a:ext>
            </a:extLst>
          </p:cNvPr>
          <p:cNvCxnSpPr>
            <a:cxnSpLocks/>
          </p:cNvCxnSpPr>
          <p:nvPr/>
        </p:nvCxnSpPr>
        <p:spPr>
          <a:xfrm flipH="1">
            <a:off x="6124030" y="3532377"/>
            <a:ext cx="3244254" cy="1460461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0DF3CCC-E844-48F5-A637-0F4C140753D7}"/>
              </a:ext>
            </a:extLst>
          </p:cNvPr>
          <p:cNvCxnSpPr>
            <a:cxnSpLocks/>
          </p:cNvCxnSpPr>
          <p:nvPr/>
        </p:nvCxnSpPr>
        <p:spPr>
          <a:xfrm>
            <a:off x="9424400" y="1714507"/>
            <a:ext cx="0" cy="36576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Defocus blur</a:t>
            </a:r>
            <a:endParaRPr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430379D-AAE0-41C5-B779-B333C86969D1}"/>
              </a:ext>
            </a:extLst>
          </p:cNvPr>
          <p:cNvCxnSpPr>
            <a:cxnSpLocks/>
          </p:cNvCxnSpPr>
          <p:nvPr/>
        </p:nvCxnSpPr>
        <p:spPr>
          <a:xfrm>
            <a:off x="3011331" y="5372107"/>
            <a:ext cx="3024246" cy="0"/>
          </a:xfrm>
          <a:prstGeom prst="straightConnector1">
            <a:avLst/>
          </a:prstGeom>
          <a:ln w="38100" cap="rnd">
            <a:solidFill>
              <a:schemeClr val="tx1"/>
            </a:solidFill>
            <a:bevel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0719340-6FF9-44BA-9EB8-E1FE021930A2}"/>
              </a:ext>
            </a:extLst>
          </p:cNvPr>
          <p:cNvCxnSpPr>
            <a:cxnSpLocks/>
          </p:cNvCxnSpPr>
          <p:nvPr/>
        </p:nvCxnSpPr>
        <p:spPr>
          <a:xfrm>
            <a:off x="3008376" y="1690243"/>
            <a:ext cx="0" cy="36576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Put a photosensor in front of object">
            <a:extLst>
              <a:ext uri="{FF2B5EF4-FFF2-40B4-BE49-F238E27FC236}">
                <a16:creationId xmlns:a16="http://schemas.microsoft.com/office/drawing/2014/main" id="{D20EABB0-3C08-4094-BD22-0385E7EA19FA}"/>
              </a:ext>
            </a:extLst>
          </p:cNvPr>
          <p:cNvSpPr txBox="1"/>
          <p:nvPr/>
        </p:nvSpPr>
        <p:spPr>
          <a:xfrm>
            <a:off x="3008377" y="5391714"/>
            <a:ext cx="3027200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object distance D</a:t>
            </a:r>
            <a:endParaRPr sz="2400" dirty="0">
              <a:latin typeface="+mj-lt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8E23E49-67E5-4716-BB6D-2A8C9A8978D2}"/>
              </a:ext>
            </a:extLst>
          </p:cNvPr>
          <p:cNvCxnSpPr>
            <a:cxnSpLocks/>
          </p:cNvCxnSpPr>
          <p:nvPr/>
        </p:nvCxnSpPr>
        <p:spPr>
          <a:xfrm>
            <a:off x="6222638" y="5386923"/>
            <a:ext cx="3139131" cy="0"/>
          </a:xfrm>
          <a:prstGeom prst="straightConnector1">
            <a:avLst/>
          </a:prstGeom>
          <a:ln w="38100" cap="rnd">
            <a:solidFill>
              <a:schemeClr val="tx1"/>
            </a:solidFill>
            <a:bevel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Put a photosensor in front of object">
            <a:extLst>
              <a:ext uri="{FF2B5EF4-FFF2-40B4-BE49-F238E27FC236}">
                <a16:creationId xmlns:a16="http://schemas.microsoft.com/office/drawing/2014/main" id="{9FE858F1-AF2E-4548-A8FA-441E7809459A}"/>
              </a:ext>
            </a:extLst>
          </p:cNvPr>
          <p:cNvSpPr txBox="1"/>
          <p:nvPr/>
        </p:nvSpPr>
        <p:spPr>
          <a:xfrm>
            <a:off x="6222578" y="5391714"/>
            <a:ext cx="3126868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focus distance D’</a:t>
            </a:r>
            <a:endParaRPr sz="2400" dirty="0">
              <a:latin typeface="+mj-lt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CACB6DD-F33D-46D8-841B-CB6D0CF82460}"/>
              </a:ext>
            </a:extLst>
          </p:cNvPr>
          <p:cNvCxnSpPr>
            <a:cxnSpLocks/>
            <a:stCxn id="57" idx="5"/>
          </p:cNvCxnSpPr>
          <p:nvPr/>
        </p:nvCxnSpPr>
        <p:spPr>
          <a:xfrm>
            <a:off x="2745153" y="4873716"/>
            <a:ext cx="3382294" cy="137808"/>
          </a:xfrm>
          <a:prstGeom prst="line">
            <a:avLst/>
          </a:prstGeom>
          <a:ln w="38100">
            <a:solidFill>
              <a:srgbClr val="843C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Line">
            <a:extLst>
              <a:ext uri="{FF2B5EF4-FFF2-40B4-BE49-F238E27FC236}">
                <a16:creationId xmlns:a16="http://schemas.microsoft.com/office/drawing/2014/main" id="{ACA84383-C8E1-4451-BCE7-05AF0D741592}"/>
              </a:ext>
            </a:extLst>
          </p:cNvPr>
          <p:cNvSpPr/>
          <p:nvPr/>
        </p:nvSpPr>
        <p:spPr>
          <a:xfrm flipH="1">
            <a:off x="6124029" y="1892013"/>
            <a:ext cx="3296728" cy="3116066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55" name="Line">
            <a:extLst>
              <a:ext uri="{FF2B5EF4-FFF2-40B4-BE49-F238E27FC236}">
                <a16:creationId xmlns:a16="http://schemas.microsoft.com/office/drawing/2014/main" id="{E9804AA3-6FF4-4366-8E9D-A77851E85B15}"/>
              </a:ext>
            </a:extLst>
          </p:cNvPr>
          <p:cNvSpPr/>
          <p:nvPr/>
        </p:nvSpPr>
        <p:spPr>
          <a:xfrm flipV="1">
            <a:off x="2727806" y="2020135"/>
            <a:ext cx="3406821" cy="281946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A1F471C-02EA-46C6-AE6C-1A8E62683C3E}"/>
              </a:ext>
            </a:extLst>
          </p:cNvPr>
          <p:cNvCxnSpPr>
            <a:cxnSpLocks/>
            <a:endCxn id="51" idx="2"/>
          </p:cNvCxnSpPr>
          <p:nvPr/>
        </p:nvCxnSpPr>
        <p:spPr>
          <a:xfrm>
            <a:off x="6138404" y="2023189"/>
            <a:ext cx="3282353" cy="159661"/>
          </a:xfrm>
          <a:prstGeom prst="line">
            <a:avLst/>
          </a:prstGeom>
          <a:ln w="38100">
            <a:solidFill>
              <a:srgbClr val="843C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600009-6448-483A-88B8-9B283DA716C8}"/>
              </a:ext>
            </a:extLst>
          </p:cNvPr>
          <p:cNvCxnSpPr>
            <a:cxnSpLocks/>
            <a:endCxn id="55" idx="1"/>
          </p:cNvCxnSpPr>
          <p:nvPr/>
        </p:nvCxnSpPr>
        <p:spPr>
          <a:xfrm flipV="1">
            <a:off x="3008376" y="2020135"/>
            <a:ext cx="3126251" cy="149742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BCB07CB-AC18-4CBC-AA19-2AD19A729A58}"/>
              </a:ext>
            </a:extLst>
          </p:cNvPr>
          <p:cNvCxnSpPr>
            <a:cxnSpLocks/>
            <a:stCxn id="40" idx="2"/>
            <a:endCxn id="55" idx="1"/>
          </p:cNvCxnSpPr>
          <p:nvPr/>
        </p:nvCxnSpPr>
        <p:spPr>
          <a:xfrm flipH="1" flipV="1">
            <a:off x="6134627" y="2020135"/>
            <a:ext cx="3233413" cy="147499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C94D63D-203D-42E9-AD65-FA5A212FFDA8}"/>
              </a:ext>
            </a:extLst>
          </p:cNvPr>
          <p:cNvCxnSpPr>
            <a:cxnSpLocks/>
          </p:cNvCxnSpPr>
          <p:nvPr/>
        </p:nvCxnSpPr>
        <p:spPr>
          <a:xfrm>
            <a:off x="3001196" y="3514108"/>
            <a:ext cx="3126251" cy="1497416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3EE810B-A2B2-4DB5-A71C-A35FA6FF3AB9}"/>
              </a:ext>
            </a:extLst>
          </p:cNvPr>
          <p:cNvGrpSpPr/>
          <p:nvPr/>
        </p:nvGrpSpPr>
        <p:grpSpPr>
          <a:xfrm>
            <a:off x="5934872" y="1685308"/>
            <a:ext cx="386202" cy="3657600"/>
            <a:chOff x="5934872" y="1796433"/>
            <a:chExt cx="386202" cy="36576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0D0C97-74A0-44E8-A441-DD8D31646A47}"/>
                </a:ext>
              </a:extLst>
            </p:cNvPr>
            <p:cNvSpPr/>
            <p:nvPr/>
          </p:nvSpPr>
          <p:spPr>
            <a:xfrm>
              <a:off x="6082253" y="1796433"/>
              <a:ext cx="91440" cy="3657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5B8458E-112F-4C89-BA20-DC54F9D9CA44}"/>
                </a:ext>
              </a:extLst>
            </p:cNvPr>
            <p:cNvSpPr/>
            <p:nvPr/>
          </p:nvSpPr>
          <p:spPr>
            <a:xfrm>
              <a:off x="5934872" y="2045400"/>
              <a:ext cx="386202" cy="316655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1" name="Oval 70">
            <a:extLst>
              <a:ext uri="{FF2B5EF4-FFF2-40B4-BE49-F238E27FC236}">
                <a16:creationId xmlns:a16="http://schemas.microsoft.com/office/drawing/2014/main" id="{D85A659A-3B96-42C7-89FE-B2AC81B10D50}"/>
              </a:ext>
            </a:extLst>
          </p:cNvPr>
          <p:cNvSpPr/>
          <p:nvPr/>
        </p:nvSpPr>
        <p:spPr>
          <a:xfrm>
            <a:off x="2941817" y="3445528"/>
            <a:ext cx="137160" cy="1371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Put a photosensor in front of object">
            <a:extLst>
              <a:ext uri="{FF2B5EF4-FFF2-40B4-BE49-F238E27FC236}">
                <a16:creationId xmlns:a16="http://schemas.microsoft.com/office/drawing/2014/main" id="{74BEE7A4-CAAA-4526-B6F5-BDC9BBFA001D}"/>
              </a:ext>
            </a:extLst>
          </p:cNvPr>
          <p:cNvSpPr txBox="1"/>
          <p:nvPr/>
        </p:nvSpPr>
        <p:spPr>
          <a:xfrm>
            <a:off x="402704" y="1106030"/>
            <a:ext cx="11541977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r>
              <a:rPr lang="en-US" sz="2400" dirty="0">
                <a:latin typeface="+mj-lt"/>
              </a:rPr>
              <a:t>Point spread function (PSF): The blur kernel of a (perfect) lens at some out-of-focus depth.</a:t>
            </a:r>
          </a:p>
        </p:txBody>
      </p:sp>
      <p:sp>
        <p:nvSpPr>
          <p:cNvPr id="33" name="Put a photosensor in front of object">
            <a:extLst>
              <a:ext uri="{FF2B5EF4-FFF2-40B4-BE49-F238E27FC236}">
                <a16:creationId xmlns:a16="http://schemas.microsoft.com/office/drawing/2014/main" id="{4952C2C8-8886-4E53-8743-D3EBBF47D7D2}"/>
              </a:ext>
            </a:extLst>
          </p:cNvPr>
          <p:cNvSpPr txBox="1"/>
          <p:nvPr/>
        </p:nvSpPr>
        <p:spPr>
          <a:xfrm>
            <a:off x="324096" y="5927655"/>
            <a:ext cx="8019804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Aperture determines </a:t>
            </a:r>
            <a:r>
              <a:rPr lang="en-US" sz="2400" i="1" dirty="0">
                <a:latin typeface="+mj-lt"/>
              </a:rPr>
              <a:t>shape</a:t>
            </a:r>
            <a:r>
              <a:rPr lang="en-US" sz="2400" dirty="0">
                <a:latin typeface="+mj-lt"/>
              </a:rPr>
              <a:t> of kernel.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Depth determines </a:t>
            </a:r>
            <a:r>
              <a:rPr lang="en-US" sz="2400" i="1" dirty="0">
                <a:latin typeface="+mj-lt"/>
              </a:rPr>
              <a:t>scale</a:t>
            </a:r>
            <a:r>
              <a:rPr lang="en-US" sz="2400" dirty="0">
                <a:latin typeface="+mj-lt"/>
              </a:rPr>
              <a:t> of blur kernel.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A5622B-2417-4B62-8174-4090E85FF877}"/>
              </a:ext>
            </a:extLst>
          </p:cNvPr>
          <p:cNvCxnSpPr>
            <a:cxnSpLocks/>
          </p:cNvCxnSpPr>
          <p:nvPr/>
        </p:nvCxnSpPr>
        <p:spPr>
          <a:xfrm flipH="1">
            <a:off x="9665740" y="1892013"/>
            <a:ext cx="672060" cy="128122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Put a photosensor in front of object">
            <a:extLst>
              <a:ext uri="{FF2B5EF4-FFF2-40B4-BE49-F238E27FC236}">
                <a16:creationId xmlns:a16="http://schemas.microsoft.com/office/drawing/2014/main" id="{9DADA43A-B897-4BE1-88DD-3FF0F277B8E5}"/>
              </a:ext>
            </a:extLst>
          </p:cNvPr>
          <p:cNvSpPr txBox="1"/>
          <p:nvPr/>
        </p:nvSpPr>
        <p:spPr>
          <a:xfrm>
            <a:off x="10462308" y="1647543"/>
            <a:ext cx="1482373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blur kernel</a:t>
            </a:r>
            <a:endParaRPr sz="2400" dirty="0">
              <a:latin typeface="+mj-lt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A819FB3-4E35-4350-8B80-F57A4C5419D0}"/>
              </a:ext>
            </a:extLst>
          </p:cNvPr>
          <p:cNvSpPr/>
          <p:nvPr/>
        </p:nvSpPr>
        <p:spPr>
          <a:xfrm rot="1334066">
            <a:off x="9362941" y="3452499"/>
            <a:ext cx="137160" cy="1371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005CB16-5F3F-4B4B-ABB5-F580BC710D49}"/>
              </a:ext>
            </a:extLst>
          </p:cNvPr>
          <p:cNvCxnSpPr>
            <a:cxnSpLocks/>
          </p:cNvCxnSpPr>
          <p:nvPr/>
        </p:nvCxnSpPr>
        <p:spPr>
          <a:xfrm>
            <a:off x="2677891" y="1692279"/>
            <a:ext cx="0" cy="36576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1A145338-6639-40F1-9D3A-73BD50E54B20}"/>
              </a:ext>
            </a:extLst>
          </p:cNvPr>
          <p:cNvSpPr/>
          <p:nvPr/>
        </p:nvSpPr>
        <p:spPr>
          <a:xfrm rot="19235869">
            <a:off x="2608321" y="4798446"/>
            <a:ext cx="137160" cy="137160"/>
          </a:xfrm>
          <a:prstGeom prst="ellipse">
            <a:avLst/>
          </a:prstGeom>
          <a:solidFill>
            <a:srgbClr val="843C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F8482AD-3FC8-430F-8C0F-D0C16A3D5CA0}"/>
              </a:ext>
            </a:extLst>
          </p:cNvPr>
          <p:cNvSpPr/>
          <p:nvPr/>
        </p:nvSpPr>
        <p:spPr>
          <a:xfrm>
            <a:off x="2983898" y="4610290"/>
            <a:ext cx="45719" cy="277943"/>
          </a:xfrm>
          <a:prstGeom prst="rect">
            <a:avLst/>
          </a:prstGeom>
          <a:solidFill>
            <a:srgbClr val="843C0C"/>
          </a:solidFill>
          <a:ln w="38100" cap="rnd">
            <a:solidFill>
              <a:srgbClr val="843C0C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4E2C661-03F1-4D22-8117-265478BA7462}"/>
              </a:ext>
            </a:extLst>
          </p:cNvPr>
          <p:cNvSpPr/>
          <p:nvPr/>
        </p:nvSpPr>
        <p:spPr>
          <a:xfrm>
            <a:off x="9397897" y="1904907"/>
            <a:ext cx="45719" cy="277943"/>
          </a:xfrm>
          <a:prstGeom prst="rect">
            <a:avLst/>
          </a:prstGeom>
          <a:solidFill>
            <a:srgbClr val="843C0C"/>
          </a:solidFill>
          <a:ln w="44450" cap="rnd">
            <a:solidFill>
              <a:srgbClr val="843C0C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7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Footer Placeholder 3">
            <a:extLst>
              <a:ext uri="{FF2B5EF4-FFF2-40B4-BE49-F238E27FC236}">
                <a16:creationId xmlns:a16="http://schemas.microsoft.com/office/drawing/2014/main" id="{3B58726E-05EA-FE4F-9CC5-0BE9F6E507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b="0">
                <a:latin typeface="Times" pitchFamily="2" charset="0"/>
              </a:rPr>
              <a:t>Computer Vision, Robert Pless</a:t>
            </a:r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3015744A-FE89-BA44-88D9-007ACF5197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PCA Math – Going back to slide 1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9C3409BC-0586-144B-9E18-C8AB719FA6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000">
                <a:ea typeface="ＭＳ Ｐゴシック" panose="020B0600070205080204" pitchFamily="34" charset="-128"/>
              </a:rPr>
              <a:t>Principle component analysis. 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Images are in a 3D matrix I(x,y,t).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Change that matrix into a data matrix D(p,t), listing the pixel values in each frame.</a:t>
            </a:r>
          </a:p>
          <a:p>
            <a:pPr lvl="1"/>
            <a:r>
              <a:rPr lang="en-US" altLang="en-US" sz="1800">
                <a:solidFill>
                  <a:srgbClr val="FF0000"/>
                </a:solidFill>
                <a:ea typeface="ＭＳ Ｐゴシック" panose="020B0600070205080204" pitchFamily="34" charset="-128"/>
              </a:rPr>
              <a:t>Do the </a:t>
            </a:r>
            <a:r>
              <a:rPr lang="ja-JP" altLang="en-US" sz="1800">
                <a:solidFill>
                  <a:srgbClr val="FF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sz="1800">
                <a:solidFill>
                  <a:srgbClr val="FF0000"/>
                </a:solidFill>
                <a:ea typeface="ＭＳ Ｐゴシック" panose="020B0600070205080204" pitchFamily="34" charset="-128"/>
              </a:rPr>
              <a:t>SVD</a:t>
            </a:r>
            <a:r>
              <a:rPr lang="ja-JP" altLang="en-US" sz="1800">
                <a:solidFill>
                  <a:srgbClr val="FF0000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 sz="1800">
                <a:solidFill>
                  <a:srgbClr val="FF0000"/>
                </a:solidFill>
                <a:ea typeface="ＭＳ Ｐゴシック" panose="020B0600070205080204" pitchFamily="34" charset="-128"/>
              </a:rPr>
              <a:t> decomposition:</a:t>
            </a:r>
          </a:p>
          <a:p>
            <a:pPr lvl="1"/>
            <a:r>
              <a:rPr lang="en-US" altLang="en-US" sz="1800">
                <a:ea typeface="ＭＳ Ｐゴシック" panose="020B0600070205080204" pitchFamily="34" charset="-128"/>
              </a:rPr>
              <a:t>D = U S V</a:t>
            </a:r>
          </a:p>
        </p:txBody>
      </p:sp>
      <p:sp>
        <p:nvSpPr>
          <p:cNvPr id="28676" name="Rectangle 4">
            <a:extLst>
              <a:ext uri="{FF2B5EF4-FFF2-40B4-BE49-F238E27FC236}">
                <a16:creationId xmlns:a16="http://schemas.microsoft.com/office/drawing/2014/main" id="{C4CE029C-B043-A741-8C20-A4828D9209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4545013"/>
            <a:ext cx="914400" cy="1752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800" b="0">
                <a:latin typeface="Arial" panose="020B0604020202020204" pitchFamily="34" charset="0"/>
              </a:rPr>
              <a:t>D</a:t>
            </a:r>
          </a:p>
        </p:txBody>
      </p:sp>
      <p:sp>
        <p:nvSpPr>
          <p:cNvPr id="28677" name="Text Box 5">
            <a:extLst>
              <a:ext uri="{FF2B5EF4-FFF2-40B4-BE49-F238E27FC236}">
                <a16:creationId xmlns:a16="http://schemas.microsoft.com/office/drawing/2014/main" id="{23F676B4-EED1-BD42-BDD6-7EF95F84E3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5325" y="5343526"/>
            <a:ext cx="317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>
                <a:latin typeface="Arial" panose="020B0604020202020204" pitchFamily="34" charset="0"/>
              </a:rPr>
              <a:t>=</a:t>
            </a:r>
          </a:p>
        </p:txBody>
      </p:sp>
      <p:sp>
        <p:nvSpPr>
          <p:cNvPr id="28678" name="Rectangle 6">
            <a:extLst>
              <a:ext uri="{FF2B5EF4-FFF2-40B4-BE49-F238E27FC236}">
                <a16:creationId xmlns:a16="http://schemas.microsoft.com/office/drawing/2014/main" id="{5ABA86E0-A4EC-264C-8B63-A327022F39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4545014"/>
            <a:ext cx="381000" cy="17621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800" b="0">
                <a:latin typeface="Arial" panose="020B0604020202020204" pitchFamily="34" charset="0"/>
              </a:rPr>
              <a:t>U</a:t>
            </a:r>
          </a:p>
        </p:txBody>
      </p:sp>
      <p:sp>
        <p:nvSpPr>
          <p:cNvPr id="28679" name="Rectangle 7">
            <a:extLst>
              <a:ext uri="{FF2B5EF4-FFF2-40B4-BE49-F238E27FC236}">
                <a16:creationId xmlns:a16="http://schemas.microsoft.com/office/drawing/2014/main" id="{D1406D11-A7FE-1D49-BB0E-6CAA43538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4545013"/>
            <a:ext cx="304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800" b="0">
                <a:latin typeface="Arial" panose="020B0604020202020204" pitchFamily="34" charset="0"/>
              </a:rPr>
              <a:t>S</a:t>
            </a:r>
          </a:p>
        </p:txBody>
      </p:sp>
      <p:sp>
        <p:nvSpPr>
          <p:cNvPr id="28680" name="Rectangle 8">
            <a:extLst>
              <a:ext uri="{FF2B5EF4-FFF2-40B4-BE49-F238E27FC236}">
                <a16:creationId xmlns:a16="http://schemas.microsoft.com/office/drawing/2014/main" id="{F4E56278-2A7D-8843-A940-F5AF3C3DD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4545013"/>
            <a:ext cx="8382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800" b="0">
                <a:latin typeface="Arial" panose="020B0604020202020204" pitchFamily="34" charset="0"/>
              </a:rPr>
              <a:t>V</a:t>
            </a:r>
          </a:p>
        </p:txBody>
      </p:sp>
      <p:sp>
        <p:nvSpPr>
          <p:cNvPr id="28681" name="Text Box 9">
            <a:extLst>
              <a:ext uri="{FF2B5EF4-FFF2-40B4-BE49-F238E27FC236}">
                <a16:creationId xmlns:a16="http://schemas.microsoft.com/office/drawing/2014/main" id="{2EE50C68-FE41-EB4E-827A-3A80E77AB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1" y="5921376"/>
            <a:ext cx="9620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/>
              <a:t>Images</a:t>
            </a:r>
          </a:p>
        </p:txBody>
      </p:sp>
      <p:sp>
        <p:nvSpPr>
          <p:cNvPr id="28682" name="Text Box 10">
            <a:extLst>
              <a:ext uri="{FF2B5EF4-FFF2-40B4-BE49-F238E27FC236}">
                <a16:creationId xmlns:a16="http://schemas.microsoft.com/office/drawing/2014/main" id="{806A2242-E9CC-FA40-B006-D74121ABD6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3526" y="5881688"/>
            <a:ext cx="15779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/>
              <a:t>Basis Images</a:t>
            </a:r>
          </a:p>
        </p:txBody>
      </p:sp>
      <p:sp>
        <p:nvSpPr>
          <p:cNvPr id="28683" name="Text Box 11">
            <a:extLst>
              <a:ext uri="{FF2B5EF4-FFF2-40B4-BE49-F238E27FC236}">
                <a16:creationId xmlns:a16="http://schemas.microsoft.com/office/drawing/2014/main" id="{7E621B48-87A7-0C43-948F-278AAB98F1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5006976"/>
            <a:ext cx="14874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/>
              <a:t>coefficients</a:t>
            </a:r>
          </a:p>
        </p:txBody>
      </p:sp>
      <p:sp>
        <p:nvSpPr>
          <p:cNvPr id="710668" name="Line 12">
            <a:extLst>
              <a:ext uri="{FF2B5EF4-FFF2-40B4-BE49-F238E27FC236}">
                <a16:creationId xmlns:a16="http://schemas.microsoft.com/office/drawing/2014/main" id="{B4812CBD-E605-BF4C-86B7-0B95E316DD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315200" y="4468813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0669" name="Text Box 13">
            <a:extLst>
              <a:ext uri="{FF2B5EF4-FFF2-40B4-BE49-F238E27FC236}">
                <a16:creationId xmlns:a16="http://schemas.microsoft.com/office/drawing/2014/main" id="{EA5AA95B-5A47-A043-8F6B-8A65114C5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0725" y="4048126"/>
            <a:ext cx="2305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>
                <a:latin typeface="Arial" panose="020B0604020202020204" pitchFamily="34" charset="0"/>
              </a:rPr>
              <a:t>Frame 1 coefficients.</a:t>
            </a:r>
          </a:p>
        </p:txBody>
      </p:sp>
      <p:sp>
        <p:nvSpPr>
          <p:cNvPr id="710670" name="Line 14">
            <a:extLst>
              <a:ext uri="{FF2B5EF4-FFF2-40B4-BE49-F238E27FC236}">
                <a16:creationId xmlns:a16="http://schemas.microsoft.com/office/drawing/2014/main" id="{8251F164-9A0A-AC44-BB27-32BFD8E899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1400" y="4468813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0671" name="Text Box 15">
            <a:extLst>
              <a:ext uri="{FF2B5EF4-FFF2-40B4-BE49-F238E27FC236}">
                <a16:creationId xmlns:a16="http://schemas.microsoft.com/office/drawing/2014/main" id="{5E3733C2-7E32-FC4E-871E-B07C86A738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7550" y="4038601"/>
            <a:ext cx="2305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>
                <a:latin typeface="Arial" panose="020B0604020202020204" pitchFamily="34" charset="0"/>
              </a:rPr>
              <a:t>Frame 2 coefficients.</a:t>
            </a:r>
          </a:p>
        </p:txBody>
      </p:sp>
      <p:sp>
        <p:nvSpPr>
          <p:cNvPr id="28688" name="Oval 16">
            <a:extLst>
              <a:ext uri="{FF2B5EF4-FFF2-40B4-BE49-F238E27FC236}">
                <a16:creationId xmlns:a16="http://schemas.microsoft.com/office/drawing/2014/main" id="{5E024AE2-5779-464F-862C-B0965255D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3048000"/>
            <a:ext cx="4114800" cy="762000"/>
          </a:xfrm>
          <a:prstGeom prst="ellipse">
            <a:avLst/>
          </a:prstGeom>
          <a:solidFill>
            <a:srgbClr val="FFFF00">
              <a:alpha val="30196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908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0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10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4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18" dur="1"/>
                                        <p:tgtEl>
                                          <p:spTgt spid="71066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4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21" dur="1"/>
                                        <p:tgtEl>
                                          <p:spTgt spid="71066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0669" grpId="0"/>
      <p:bldP spid="710669" grpId="1"/>
      <p:bldP spid="71067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Footer Placeholder 3">
            <a:extLst>
              <a:ext uri="{FF2B5EF4-FFF2-40B4-BE49-F238E27FC236}">
                <a16:creationId xmlns:a16="http://schemas.microsoft.com/office/drawing/2014/main" id="{98009186-2D8A-B44D-8D58-4BACC785AE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b="0">
                <a:latin typeface="Times" pitchFamily="2" charset="0"/>
              </a:rPr>
              <a:t>Computer Vision, Robert Pless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40BCBB67-14F1-B043-AAB2-09AA0E132B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B9A15708-D132-1E4E-910D-D5295D5A1C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Calculating the SVD consists of finding the eigenvalues and eigenvectors of DD</a:t>
            </a:r>
            <a:r>
              <a:rPr lang="en-US" altLang="en-US" baseline="30000">
                <a:ea typeface="ＭＳ Ｐゴシック" panose="020B0600070205080204" pitchFamily="34" charset="-128"/>
              </a:rPr>
              <a:t>T</a:t>
            </a:r>
            <a:r>
              <a:rPr lang="en-US" altLang="en-US">
                <a:ea typeface="ＭＳ Ｐゴシック" panose="020B0600070205080204" pitchFamily="34" charset="-128"/>
              </a:rPr>
              <a:t> and D</a:t>
            </a:r>
            <a:r>
              <a:rPr lang="en-US" altLang="en-US" baseline="30000">
                <a:ea typeface="ＭＳ Ｐゴシック" panose="020B0600070205080204" pitchFamily="34" charset="-128"/>
              </a:rPr>
              <a:t>T</a:t>
            </a:r>
            <a:r>
              <a:rPr lang="en-US" altLang="en-US">
                <a:ea typeface="ＭＳ Ｐゴシック" panose="020B0600070205080204" pitchFamily="34" charset="-128"/>
              </a:rPr>
              <a:t>D. 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pPr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The eigenvectors of D</a:t>
            </a:r>
            <a:r>
              <a:rPr lang="en-US" altLang="en-US" baseline="30000">
                <a:ea typeface="ＭＳ Ｐゴシック" panose="020B0600070205080204" pitchFamily="34" charset="-128"/>
              </a:rPr>
              <a:t>T</a:t>
            </a:r>
            <a:r>
              <a:rPr lang="en-US" altLang="en-US">
                <a:ea typeface="ＭＳ Ｐゴシック" panose="020B0600070205080204" pitchFamily="34" charset="-128"/>
              </a:rPr>
              <a:t>D make up the columns of V,</a:t>
            </a:r>
          </a:p>
          <a:p>
            <a:pPr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The eigenvectors of DD</a:t>
            </a:r>
            <a:r>
              <a:rPr lang="en-US" altLang="en-US" baseline="30000">
                <a:ea typeface="ＭＳ Ｐゴシック" panose="020B0600070205080204" pitchFamily="34" charset="-128"/>
              </a:rPr>
              <a:t>T</a:t>
            </a:r>
            <a:r>
              <a:rPr lang="en-US" altLang="en-US">
                <a:ea typeface="ＭＳ Ｐゴシック" panose="020B0600070205080204" pitchFamily="34" charset="-128"/>
              </a:rPr>
              <a:t> make up the columns of U</a:t>
            </a:r>
          </a:p>
          <a:p>
            <a:pPr>
              <a:buFontTx/>
              <a:buNone/>
            </a:pPr>
            <a:endParaRPr lang="en-US" altLang="en-US">
              <a:ea typeface="ＭＳ Ｐゴシック" panose="020B0600070205080204" pitchFamily="34" charset="-128"/>
            </a:endParaRPr>
          </a:p>
          <a:p>
            <a:pPr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So who remembers eigenvectors?</a:t>
            </a:r>
          </a:p>
          <a:p>
            <a:pPr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     mathy types:  </a:t>
            </a:r>
            <a:r>
              <a:rPr lang="ja-JP" altLang="en-US">
                <a:ea typeface="ＭＳ Ｐゴシック" panose="020B0600070205080204" pitchFamily="34" charset="-128"/>
              </a:rPr>
              <a:t>“</a:t>
            </a:r>
            <a:r>
              <a:rPr lang="en-US" altLang="ja-JP">
                <a:ea typeface="ＭＳ Ｐゴシック" panose="020B0600070205080204" pitchFamily="34" charset="-128"/>
              </a:rPr>
              <a:t>oh, of course, they are the vectors v such that Mv = </a:t>
            </a:r>
            <a:r>
              <a:rPr lang="en-US" altLang="ja-JP">
                <a:latin typeface="Symbol" pitchFamily="2" charset="2"/>
                <a:ea typeface="ＭＳ Ｐゴシック" panose="020B0600070205080204" pitchFamily="34" charset="-128"/>
              </a:rPr>
              <a:t>l</a:t>
            </a:r>
            <a:r>
              <a:rPr lang="en-US" altLang="ja-JP">
                <a:ea typeface="ＭＳ Ｐゴシック" panose="020B0600070205080204" pitchFamily="34" charset="-128"/>
              </a:rPr>
              <a:t>v</a:t>
            </a:r>
            <a:r>
              <a:rPr lang="ja-JP" altLang="en-US">
                <a:ea typeface="ＭＳ Ｐゴシック" panose="020B0600070205080204" pitchFamily="34" charset="-128"/>
              </a:rPr>
              <a:t>”</a:t>
            </a:r>
            <a:r>
              <a:rPr lang="en-US" altLang="ja-JP">
                <a:ea typeface="ＭＳ Ｐゴシック" panose="020B0600070205080204" pitchFamily="34" charset="-128"/>
              </a:rPr>
              <a:t>.  </a:t>
            </a:r>
          </a:p>
          <a:p>
            <a:pPr>
              <a:buFontTx/>
              <a:buNone/>
            </a:pPr>
            <a:endParaRPr lang="en-US" altLang="en-US">
              <a:ea typeface="ＭＳ Ｐゴシック" panose="020B0600070205080204" pitchFamily="34" charset="-128"/>
            </a:endParaRPr>
          </a:p>
          <a:p>
            <a:pPr>
              <a:buFontTx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(some matlab hacking to come…).</a:t>
            </a:r>
          </a:p>
        </p:txBody>
      </p:sp>
    </p:spTree>
    <p:extLst>
      <p:ext uri="{BB962C8B-B14F-4D97-AF65-F5344CB8AC3E}">
        <p14:creationId xmlns:p14="http://schemas.microsoft.com/office/powerpoint/2010/main" val="9344015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Footer Placeholder 2">
            <a:extLst>
              <a:ext uri="{FF2B5EF4-FFF2-40B4-BE49-F238E27FC236}">
                <a16:creationId xmlns:a16="http://schemas.microsoft.com/office/drawing/2014/main" id="{D5340DE1-0296-5C4A-8D4B-0503405526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b="0">
                <a:latin typeface="Times" pitchFamily="2" charset="0"/>
              </a:rPr>
              <a:t>Computer Vision, Robert Pless</a:t>
            </a:r>
          </a:p>
        </p:txBody>
      </p:sp>
      <p:pic>
        <p:nvPicPr>
          <p:cNvPr id="30722" name="Picture 2" descr="EigenFaces1">
            <a:extLst>
              <a:ext uri="{FF2B5EF4-FFF2-40B4-BE49-F238E27FC236}">
                <a16:creationId xmlns:a16="http://schemas.microsoft.com/office/drawing/2014/main" id="{82A5ABB1-D221-2843-ADFF-D62B56AED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1981201"/>
            <a:ext cx="7669213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ectangle 3">
            <a:extLst>
              <a:ext uri="{FF2B5EF4-FFF2-40B4-BE49-F238E27FC236}">
                <a16:creationId xmlns:a16="http://schemas.microsoft.com/office/drawing/2014/main" id="{DAAC4844-AE6C-AD4E-A159-870E772CC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342900"/>
            <a:ext cx="77724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endParaRPr lang="en-US" altLang="en-US" sz="4400" b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24" name="Rectangle 4">
            <a:extLst>
              <a:ext uri="{FF2B5EF4-FFF2-40B4-BE49-F238E27FC236}">
                <a16:creationId xmlns:a16="http://schemas.microsoft.com/office/drawing/2014/main" id="{E574D22F-B4B1-2C48-918B-F72CD432EA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PCA for faces</a:t>
            </a:r>
          </a:p>
        </p:txBody>
      </p:sp>
      <p:sp>
        <p:nvSpPr>
          <p:cNvPr id="30725" name="Text Box 5">
            <a:extLst>
              <a:ext uri="{FF2B5EF4-FFF2-40B4-BE49-F238E27FC236}">
                <a16:creationId xmlns:a16="http://schemas.microsoft.com/office/drawing/2014/main" id="{412C440D-6D13-664D-8E0B-62ED2D217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6324600"/>
            <a:ext cx="38703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b="0">
                <a:latin typeface="Times New Roman" panose="02020603050405020304" pitchFamily="18" charset="0"/>
              </a:rPr>
              <a:t>Images courtesy of OpenCV tutorial at CVPR-2001</a:t>
            </a:r>
          </a:p>
        </p:txBody>
      </p:sp>
    </p:spTree>
    <p:extLst>
      <p:ext uri="{BB962C8B-B14F-4D97-AF65-F5344CB8AC3E}">
        <p14:creationId xmlns:p14="http://schemas.microsoft.com/office/powerpoint/2010/main" val="22010738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Footer Placeholder 2">
            <a:extLst>
              <a:ext uri="{FF2B5EF4-FFF2-40B4-BE49-F238E27FC236}">
                <a16:creationId xmlns:a16="http://schemas.microsoft.com/office/drawing/2014/main" id="{0BB64675-2A85-FF43-A5C0-23FC06CD50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b="0">
                <a:latin typeface="Times" pitchFamily="2" charset="0"/>
              </a:rPr>
              <a:t>Computer Vision, Robert Pless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12EF2224-A4B1-E740-A73E-AD440D3F4D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PCA reconstruction</a:t>
            </a:r>
          </a:p>
        </p:txBody>
      </p:sp>
      <p:pic>
        <p:nvPicPr>
          <p:cNvPr id="31747" name="Picture 3" descr="EigenFaces2">
            <a:extLst>
              <a:ext uri="{FF2B5EF4-FFF2-40B4-BE49-F238E27FC236}">
                <a16:creationId xmlns:a16="http://schemas.microsoft.com/office/drawing/2014/main" id="{7EF7CC75-DD3E-6447-AAB4-2C17BBA05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981201"/>
            <a:ext cx="7658100" cy="390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Text Box 4">
            <a:extLst>
              <a:ext uri="{FF2B5EF4-FFF2-40B4-BE49-F238E27FC236}">
                <a16:creationId xmlns:a16="http://schemas.microsoft.com/office/drawing/2014/main" id="{CB487B0C-A75A-6A48-A8F7-877916DC20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6076" y="6477000"/>
            <a:ext cx="38703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b="0">
                <a:latin typeface="Times New Roman" panose="02020603050405020304" pitchFamily="18" charset="0"/>
              </a:rPr>
              <a:t>Images courtesy of OpenCV tutorial at CVPR-2001</a:t>
            </a:r>
          </a:p>
        </p:txBody>
      </p:sp>
    </p:spTree>
    <p:extLst>
      <p:ext uri="{BB962C8B-B14F-4D97-AF65-F5344CB8AC3E}">
        <p14:creationId xmlns:p14="http://schemas.microsoft.com/office/powerpoint/2010/main" val="21371467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Footer Placeholder 3">
            <a:extLst>
              <a:ext uri="{FF2B5EF4-FFF2-40B4-BE49-F238E27FC236}">
                <a16:creationId xmlns:a16="http://schemas.microsoft.com/office/drawing/2014/main" id="{9E8FFC8F-AD08-064F-8898-59A5FD3D9E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b="0">
                <a:latin typeface="Times" pitchFamily="2" charset="0"/>
              </a:rPr>
              <a:t>Computer Vision, Robert Pless</a:t>
            </a:r>
          </a:p>
        </p:txBody>
      </p:sp>
      <p:pic>
        <p:nvPicPr>
          <p:cNvPr id="32770" name="Picture 2" descr="oneImage">
            <a:extLst>
              <a:ext uri="{FF2B5EF4-FFF2-40B4-BE49-F238E27FC236}">
                <a16:creationId xmlns:a16="http://schemas.microsoft.com/office/drawing/2014/main" id="{FD62947E-EF5B-2043-B1FD-6B4A82265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9357263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icture 2" descr="labPCs">
            <a:extLst>
              <a:ext uri="{FF2B5EF4-FFF2-40B4-BE49-F238E27FC236}">
                <a16:creationId xmlns:a16="http://schemas.microsoft.com/office/drawing/2014/main" id="{33064BEA-20C6-8440-9B13-6D45436C5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-1588"/>
            <a:ext cx="8386763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72B0989-3E64-4043-86AA-3C0B97A02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429000"/>
            <a:ext cx="1981200" cy="1600200"/>
          </a:xfrm>
          <a:prstGeom prst="rect">
            <a:avLst/>
          </a:prstGeom>
          <a:solidFill>
            <a:srgbClr val="3366FF">
              <a:alpha val="52940"/>
            </a:srgbClr>
          </a:solidFill>
          <a:ln w="9525">
            <a:solidFill>
              <a:srgbClr val="00CC98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7B1016-49E1-0A4C-A8BC-9C055469F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1676400"/>
            <a:ext cx="1981200" cy="1600200"/>
          </a:xfrm>
          <a:prstGeom prst="rect">
            <a:avLst/>
          </a:prstGeom>
          <a:solidFill>
            <a:srgbClr val="0AAD19">
              <a:alpha val="52940"/>
            </a:srgbClr>
          </a:solidFill>
          <a:ln w="9525">
            <a:solidFill>
              <a:srgbClr val="00CC98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5BB800-22EB-D542-A887-94E14F5A2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1676400"/>
            <a:ext cx="1981200" cy="1600200"/>
          </a:xfrm>
          <a:prstGeom prst="rect">
            <a:avLst/>
          </a:prstGeom>
          <a:solidFill>
            <a:srgbClr val="FF0000">
              <a:alpha val="52940"/>
            </a:srgbClr>
          </a:solidFill>
          <a:ln w="9525">
            <a:solidFill>
              <a:srgbClr val="00CC98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2853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5" name="Picture 3" descr="coldseg">
            <a:extLst>
              <a:ext uri="{FF2B5EF4-FFF2-40B4-BE49-F238E27FC236}">
                <a16:creationId xmlns:a16="http://schemas.microsoft.com/office/drawing/2014/main" id="{EBFD1A68-2905-9247-ADEA-63A801DAA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6" name="Title 1">
            <a:extLst>
              <a:ext uri="{FF2B5EF4-FFF2-40B4-BE49-F238E27FC236}">
                <a16:creationId xmlns:a16="http://schemas.microsoft.com/office/drawing/2014/main" id="{858B1A30-86D6-D349-B112-92C7D1E8A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96041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3">
            <a:extLst>
              <a:ext uri="{FF2B5EF4-FFF2-40B4-BE49-F238E27FC236}">
                <a16:creationId xmlns:a16="http://schemas.microsoft.com/office/drawing/2014/main" id="{4F8CAF1C-E679-8345-A5EE-865033069C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  <p:pic>
        <p:nvPicPr>
          <p:cNvPr id="63490" name="Picture 4" descr="stl2">
            <a:extLst>
              <a:ext uri="{FF2B5EF4-FFF2-40B4-BE49-F238E27FC236}">
                <a16:creationId xmlns:a16="http://schemas.microsoft.com/office/drawing/2014/main" id="{AC898B4A-ECF5-064D-9EA1-BEA92E64DC4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76350"/>
            <a:ext cx="9144000" cy="5581650"/>
          </a:xfrm>
          <a:prstGeom prst="rect">
            <a:avLst/>
          </a:prstGeom>
          <a:solidFill>
            <a:schemeClr val="bg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1" name="Oval 5">
            <a:extLst>
              <a:ext uri="{FF2B5EF4-FFF2-40B4-BE49-F238E27FC236}">
                <a16:creationId xmlns:a16="http://schemas.microsoft.com/office/drawing/2014/main" id="{0374B523-2E74-9445-9C3E-CCA1F54212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7100" y="2654300"/>
            <a:ext cx="241300" cy="2413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3492" name="Oval 6">
            <a:extLst>
              <a:ext uri="{FF2B5EF4-FFF2-40B4-BE49-F238E27FC236}">
                <a16:creationId xmlns:a16="http://schemas.microsoft.com/office/drawing/2014/main" id="{4AE368F3-BAA8-0A4B-BCE3-460C86C35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2300" y="3187700"/>
            <a:ext cx="355600" cy="774700"/>
          </a:xfrm>
          <a:prstGeom prst="ellipse">
            <a:avLst/>
          </a:prstGeom>
          <a:solidFill>
            <a:schemeClr val="bg1">
              <a:alpha val="50195"/>
            </a:schemeClr>
          </a:solidFill>
          <a:ln w="38100">
            <a:solidFill>
              <a:schemeClr val="folHlink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3493" name="Oval 7">
            <a:extLst>
              <a:ext uri="{FF2B5EF4-FFF2-40B4-BE49-F238E27FC236}">
                <a16:creationId xmlns:a16="http://schemas.microsoft.com/office/drawing/2014/main" id="{92CDB0EA-1623-614A-93FE-87643AAE4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3695700"/>
            <a:ext cx="355600" cy="774700"/>
          </a:xfrm>
          <a:prstGeom prst="ellipse">
            <a:avLst/>
          </a:prstGeom>
          <a:solidFill>
            <a:schemeClr val="bg1">
              <a:alpha val="50195"/>
            </a:schemeClr>
          </a:solidFill>
          <a:ln w="57150">
            <a:solidFill>
              <a:srgbClr val="339966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3494" name="Oval 8">
            <a:extLst>
              <a:ext uri="{FF2B5EF4-FFF2-40B4-BE49-F238E27FC236}">
                <a16:creationId xmlns:a16="http://schemas.microsoft.com/office/drawing/2014/main" id="{AF73D9B8-6AF5-214D-9CD3-FD62E08BF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3200" y="4394200"/>
            <a:ext cx="431800" cy="1257300"/>
          </a:xfrm>
          <a:prstGeom prst="ellipse">
            <a:avLst/>
          </a:prstGeom>
          <a:solidFill>
            <a:schemeClr val="bg1">
              <a:alpha val="50195"/>
            </a:schemeClr>
          </a:solidFill>
          <a:ln w="57150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3495" name="Text Box 9">
            <a:extLst>
              <a:ext uri="{FF2B5EF4-FFF2-40B4-BE49-F238E27FC236}">
                <a16:creationId xmlns:a16="http://schemas.microsoft.com/office/drawing/2014/main" id="{16FD9606-2CE4-E343-894B-B77647AE1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2078039"/>
            <a:ext cx="4052713" cy="461665"/>
          </a:xfrm>
          <a:prstGeom prst="rect">
            <a:avLst/>
          </a:prstGeom>
          <a:solidFill>
            <a:schemeClr val="tx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FFFF00"/>
                </a:solidFill>
              </a:rPr>
              <a:t>Wash U. (Camera Location)</a:t>
            </a:r>
          </a:p>
        </p:txBody>
      </p:sp>
      <p:sp>
        <p:nvSpPr>
          <p:cNvPr id="63496" name="Text Box 10">
            <a:extLst>
              <a:ext uri="{FF2B5EF4-FFF2-40B4-BE49-F238E27FC236}">
                <a16:creationId xmlns:a16="http://schemas.microsoft.com/office/drawing/2014/main" id="{F6E69D79-B693-2447-B5C5-EE99B2B3A0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5226" y="3906838"/>
            <a:ext cx="1839913" cy="457200"/>
          </a:xfrm>
          <a:prstGeom prst="rect">
            <a:avLst/>
          </a:prstGeom>
          <a:solidFill>
            <a:schemeClr val="tx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FFFF00"/>
                </a:solidFill>
              </a:rPr>
              <a:t>Med School</a:t>
            </a:r>
          </a:p>
        </p:txBody>
      </p:sp>
      <p:sp>
        <p:nvSpPr>
          <p:cNvPr id="63497" name="Text Box 11">
            <a:extLst>
              <a:ext uri="{FF2B5EF4-FFF2-40B4-BE49-F238E27FC236}">
                <a16:creationId xmlns:a16="http://schemas.microsoft.com/office/drawing/2014/main" id="{E52F063F-A915-1441-A0EA-858260C18E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6826" y="4605339"/>
            <a:ext cx="3017173" cy="461665"/>
          </a:xfrm>
          <a:prstGeom prst="rect">
            <a:avLst/>
          </a:prstGeom>
          <a:solidFill>
            <a:schemeClr val="tx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FFFF00"/>
                </a:solidFill>
              </a:rPr>
              <a:t>St. Louis University</a:t>
            </a:r>
          </a:p>
        </p:txBody>
      </p:sp>
      <p:sp>
        <p:nvSpPr>
          <p:cNvPr id="63498" name="Text Box 12">
            <a:extLst>
              <a:ext uri="{FF2B5EF4-FFF2-40B4-BE49-F238E27FC236}">
                <a16:creationId xmlns:a16="http://schemas.microsoft.com/office/drawing/2014/main" id="{4A2A21A5-3AAE-0C4B-8AAA-D1086F1B18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8925" y="5761039"/>
            <a:ext cx="2488182" cy="461665"/>
          </a:xfrm>
          <a:prstGeom prst="rect">
            <a:avLst/>
          </a:prstGeom>
          <a:solidFill>
            <a:schemeClr val="tx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FFFF00"/>
                </a:solidFill>
              </a:rPr>
              <a:t>Downtown/Arch</a:t>
            </a:r>
          </a:p>
        </p:txBody>
      </p:sp>
      <p:sp>
        <p:nvSpPr>
          <p:cNvPr id="62477" name="Cloud">
            <a:extLst>
              <a:ext uri="{FF2B5EF4-FFF2-40B4-BE49-F238E27FC236}">
                <a16:creationId xmlns:a16="http://schemas.microsoft.com/office/drawing/2014/main" id="{940A07DD-A812-034E-93FA-B844A2F0D0D6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1524000" y="3581401"/>
            <a:ext cx="2743200" cy="1838325"/>
          </a:xfrm>
          <a:custGeom>
            <a:avLst/>
            <a:gdLst>
              <a:gd name="T0" fmla="*/ 1080643 w 21600"/>
              <a:gd name="T1" fmla="*/ 78227793 h 21600"/>
              <a:gd name="T2" fmla="*/ 174193200 w 21600"/>
              <a:gd name="T3" fmla="*/ 156288945 h 21600"/>
              <a:gd name="T4" fmla="*/ 348096078 w 21600"/>
              <a:gd name="T5" fmla="*/ 78227793 h 21600"/>
              <a:gd name="T6" fmla="*/ 174193200 w 21600"/>
              <a:gd name="T7" fmla="*/ 8945494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lnTo>
                  <a:pt x="1949" y="7180"/>
                </a:ln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2478" name="Cloud">
            <a:extLst>
              <a:ext uri="{FF2B5EF4-FFF2-40B4-BE49-F238E27FC236}">
                <a16:creationId xmlns:a16="http://schemas.microsoft.com/office/drawing/2014/main" id="{2EEEE02D-67D3-DB4B-9C32-2E5E92D44BCD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2743200" y="5019676"/>
            <a:ext cx="2743200" cy="1838325"/>
          </a:xfrm>
          <a:custGeom>
            <a:avLst/>
            <a:gdLst>
              <a:gd name="T0" fmla="*/ 1080643 w 21600"/>
              <a:gd name="T1" fmla="*/ 78227793 h 21600"/>
              <a:gd name="T2" fmla="*/ 174193200 w 21600"/>
              <a:gd name="T3" fmla="*/ 156288945 h 21600"/>
              <a:gd name="T4" fmla="*/ 348096078 w 21600"/>
              <a:gd name="T5" fmla="*/ 78227793 h 21600"/>
              <a:gd name="T6" fmla="*/ 174193200 w 21600"/>
              <a:gd name="T7" fmla="*/ 8945494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lnTo>
                  <a:pt x="1949" y="7180"/>
                </a:ln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2479" name="Cloud">
            <a:extLst>
              <a:ext uri="{FF2B5EF4-FFF2-40B4-BE49-F238E27FC236}">
                <a16:creationId xmlns:a16="http://schemas.microsoft.com/office/drawing/2014/main" id="{FCBAFCE3-5CEF-AB4E-AFBE-124E9777B14E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4800600" y="5938839"/>
            <a:ext cx="2743200" cy="1838325"/>
          </a:xfrm>
          <a:custGeom>
            <a:avLst/>
            <a:gdLst>
              <a:gd name="T0" fmla="*/ 1080643 w 21600"/>
              <a:gd name="T1" fmla="*/ 78227793 h 21600"/>
              <a:gd name="T2" fmla="*/ 174193200 w 21600"/>
              <a:gd name="T3" fmla="*/ 156288945 h 21600"/>
              <a:gd name="T4" fmla="*/ 348096078 w 21600"/>
              <a:gd name="T5" fmla="*/ 78227793 h 21600"/>
              <a:gd name="T6" fmla="*/ 174193200 w 21600"/>
              <a:gd name="T7" fmla="*/ 8945494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lnTo>
                  <a:pt x="1949" y="7180"/>
                </a:ln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3576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71676E-6 C 0.10417 -0.0511 0.20833 -0.1022 0.34583 -0.15792 C 0.48333 -0.21364 0.65434 -0.27399 0.82535 -0.33411 " pathEditMode="relative" ptsTypes="aaA">
                                      <p:cBhvr>
                                        <p:cTn id="9" dur="2000" fill="hold"/>
                                        <p:tgtEl>
                                          <p:spTgt spid="624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77457E-6 C 0.11389 -0.06797 0.22796 -0.13572 0.32709 -0.18728 C 0.42622 -0.23884 0.52327 -0.2689 0.5948 -0.30913 C 0.66632 -0.34936 0.71112 -0.38913 0.75591 -0.4289 " pathEditMode="relative" ptsTypes="aaaA">
                                      <p:cBhvr>
                                        <p:cTn id="18" dur="2000" fill="hold"/>
                                        <p:tgtEl>
                                          <p:spTgt spid="624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2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5.43353E-6 C 0.0592 -0.05386 0.11858 -0.10774 0.18472 -0.16485 C 0.25087 -0.22196 0.34913 -0.30311 0.39653 -0.34311 C 0.44393 -0.38311 0.4566 -0.39375 0.46945 -0.40415 " pathEditMode="relative" ptsTypes="aaaA">
                                      <p:cBhvr>
                                        <p:cTn id="28" dur="2000" fill="hold"/>
                                        <p:tgtEl>
                                          <p:spTgt spid="624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30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624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Footer Placeholder 1">
            <a:extLst>
              <a:ext uri="{FF2B5EF4-FFF2-40B4-BE49-F238E27FC236}">
                <a16:creationId xmlns:a16="http://schemas.microsoft.com/office/drawing/2014/main" id="{9CD6A6A3-08FC-C446-A83C-DF13BF990B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b="0">
                <a:latin typeface="Times" pitchFamily="2" charset="0"/>
              </a:rPr>
              <a:t>Computer Vision, Robert Pless</a:t>
            </a:r>
          </a:p>
        </p:txBody>
      </p:sp>
      <p:sp>
        <p:nvSpPr>
          <p:cNvPr id="33794" name="Text Box 2">
            <a:extLst>
              <a:ext uri="{FF2B5EF4-FFF2-40B4-BE49-F238E27FC236}">
                <a16:creationId xmlns:a16="http://schemas.microsoft.com/office/drawing/2014/main" id="{93392298-AD9F-2444-9A38-DD9E28B5A8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228600"/>
            <a:ext cx="7467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4400" b="0"/>
              <a:t>Recognition</a:t>
            </a:r>
          </a:p>
        </p:txBody>
      </p:sp>
      <p:sp>
        <p:nvSpPr>
          <p:cNvPr id="33795" name="Line 3">
            <a:extLst>
              <a:ext uri="{FF2B5EF4-FFF2-40B4-BE49-F238E27FC236}">
                <a16:creationId xmlns:a16="http://schemas.microsoft.com/office/drawing/2014/main" id="{90620C86-BB9E-A948-9F7D-20F7C2BD64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14600" y="1493838"/>
            <a:ext cx="0" cy="2438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6" name="Line 4">
            <a:extLst>
              <a:ext uri="{FF2B5EF4-FFF2-40B4-BE49-F238E27FC236}">
                <a16:creationId xmlns:a16="http://schemas.microsoft.com/office/drawing/2014/main" id="{1C273B0D-0FDD-4140-B743-5CD19DCB7A8D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4601" y="3932238"/>
            <a:ext cx="2587625" cy="7429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7" name="Line 5">
            <a:extLst>
              <a:ext uri="{FF2B5EF4-FFF2-40B4-BE49-F238E27FC236}">
                <a16:creationId xmlns:a16="http://schemas.microsoft.com/office/drawing/2014/main" id="{F841E8C3-48C7-8847-950B-87911E047D6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14601" y="3048000"/>
            <a:ext cx="2333625" cy="8842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8" name="Text Box 6">
            <a:extLst>
              <a:ext uri="{FF2B5EF4-FFF2-40B4-BE49-F238E27FC236}">
                <a16:creationId xmlns:a16="http://schemas.microsoft.com/office/drawing/2014/main" id="{AB1E79D4-6286-FC44-BED1-684DF818E4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419601"/>
            <a:ext cx="2209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000"/>
              <a:t>Image coefficient space</a:t>
            </a:r>
            <a:endParaRPr lang="en-US" altLang="en-US" sz="2000" b="0"/>
          </a:p>
        </p:txBody>
      </p:sp>
      <p:sp>
        <p:nvSpPr>
          <p:cNvPr id="33799" name="Text Box 7">
            <a:extLst>
              <a:ext uri="{FF2B5EF4-FFF2-40B4-BE49-F238E27FC236}">
                <a16:creationId xmlns:a16="http://schemas.microsoft.com/office/drawing/2014/main" id="{DE164D1B-081C-4F43-8E6A-DAF19FB42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3429001"/>
            <a:ext cx="4724400" cy="325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sz="1800" b="0"/>
              <a:t> Project images into low-D space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sz="1800" b="0"/>
              <a:t> this represents the image DB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sz="1800" b="0"/>
              <a:t> individuals (obj., people) in the database 	live in that volume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sz="1800" b="0"/>
              <a:t> often, they “undulate” or “weave” 	through it, depending on pose, 	lighting, expressions, etc. </a:t>
            </a:r>
          </a:p>
          <a:p>
            <a:pPr>
              <a:spcBef>
                <a:spcPct val="50000"/>
              </a:spcBef>
            </a:pPr>
            <a:r>
              <a:rPr lang="en-US" altLang="en-US" sz="1800" b="0"/>
              <a:t>(1) match new images to classes</a:t>
            </a:r>
          </a:p>
          <a:p>
            <a:pPr>
              <a:spcBef>
                <a:spcPct val="50000"/>
              </a:spcBef>
            </a:pPr>
            <a:r>
              <a:rPr lang="en-US" altLang="en-US" sz="1800" b="0"/>
              <a:t>(2) represent object classes efficiently</a:t>
            </a:r>
          </a:p>
        </p:txBody>
      </p:sp>
      <p:sp>
        <p:nvSpPr>
          <p:cNvPr id="33800" name="Text Box 8">
            <a:extLst>
              <a:ext uri="{FF2B5EF4-FFF2-40B4-BE49-F238E27FC236}">
                <a16:creationId xmlns:a16="http://schemas.microsoft.com/office/drawing/2014/main" id="{C7009700-C9C5-434D-9712-C9E7D7A3D2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6096001"/>
            <a:ext cx="2362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altLang="en-US" sz="2000" b="0"/>
              <a:t>We need to</a:t>
            </a:r>
          </a:p>
        </p:txBody>
      </p:sp>
      <p:sp>
        <p:nvSpPr>
          <p:cNvPr id="33801" name="Oval 9">
            <a:extLst>
              <a:ext uri="{FF2B5EF4-FFF2-40B4-BE49-F238E27FC236}">
                <a16:creationId xmlns:a16="http://schemas.microsoft.com/office/drawing/2014/main" id="{6DE065C2-E36B-544D-A630-CE4F84EE3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2188" y="2392363"/>
            <a:ext cx="74612" cy="74612"/>
          </a:xfrm>
          <a:prstGeom prst="ellipse">
            <a:avLst/>
          </a:prstGeom>
          <a:solidFill>
            <a:srgbClr val="6600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33802" name="Group 10">
            <a:extLst>
              <a:ext uri="{FF2B5EF4-FFF2-40B4-BE49-F238E27FC236}">
                <a16:creationId xmlns:a16="http://schemas.microsoft.com/office/drawing/2014/main" id="{1EE5CA33-EA7E-1B4D-AB7B-9F184CF479BC}"/>
              </a:ext>
            </a:extLst>
          </p:cNvPr>
          <p:cNvGrpSpPr>
            <a:grpSpLocks/>
          </p:cNvGrpSpPr>
          <p:nvPr/>
        </p:nvGrpSpPr>
        <p:grpSpPr bwMode="auto">
          <a:xfrm>
            <a:off x="3276600" y="2101851"/>
            <a:ext cx="1085850" cy="1141413"/>
            <a:chOff x="1248" y="3168"/>
            <a:chExt cx="684" cy="719"/>
          </a:xfrm>
        </p:grpSpPr>
        <p:sp>
          <p:nvSpPr>
            <p:cNvPr id="33810" name="Oval 11">
              <a:extLst>
                <a:ext uri="{FF2B5EF4-FFF2-40B4-BE49-F238E27FC236}">
                  <a16:creationId xmlns:a16="http://schemas.microsoft.com/office/drawing/2014/main" id="{B4502FFD-B1E3-9741-BDD4-84EDBA285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3648"/>
              <a:ext cx="47" cy="47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11" name="Oval 12">
              <a:extLst>
                <a:ext uri="{FF2B5EF4-FFF2-40B4-BE49-F238E27FC236}">
                  <a16:creationId xmlns:a16="http://schemas.microsoft.com/office/drawing/2014/main" id="{05F97F22-A12C-A948-9B1C-76218A69D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7" y="3810"/>
              <a:ext cx="47" cy="47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12" name="Oval 13">
              <a:extLst>
                <a:ext uri="{FF2B5EF4-FFF2-40B4-BE49-F238E27FC236}">
                  <a16:creationId xmlns:a16="http://schemas.microsoft.com/office/drawing/2014/main" id="{3CB90085-5B63-4842-AE6D-DCB7E4C7C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4" y="3684"/>
              <a:ext cx="47" cy="4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13" name="Oval 14">
              <a:extLst>
                <a:ext uri="{FF2B5EF4-FFF2-40B4-BE49-F238E27FC236}">
                  <a16:creationId xmlns:a16="http://schemas.microsoft.com/office/drawing/2014/main" id="{77EF25F7-3447-F446-87CF-DAA4643ADC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840"/>
              <a:ext cx="47" cy="47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14" name="Oval 15">
              <a:extLst>
                <a:ext uri="{FF2B5EF4-FFF2-40B4-BE49-F238E27FC236}">
                  <a16:creationId xmlns:a16="http://schemas.microsoft.com/office/drawing/2014/main" id="{9C17603F-EECB-0547-8D3D-1B2B01F409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4" y="3376"/>
              <a:ext cx="47" cy="47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15" name="Oval 16">
              <a:extLst>
                <a:ext uri="{FF2B5EF4-FFF2-40B4-BE49-F238E27FC236}">
                  <a16:creationId xmlns:a16="http://schemas.microsoft.com/office/drawing/2014/main" id="{C01E7640-0626-3A42-A7D9-683AE67F7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3222"/>
              <a:ext cx="47" cy="4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16" name="Oval 17">
              <a:extLst>
                <a:ext uri="{FF2B5EF4-FFF2-40B4-BE49-F238E27FC236}">
                  <a16:creationId xmlns:a16="http://schemas.microsoft.com/office/drawing/2014/main" id="{6DD3D220-5192-F14B-B4F4-6B537AF82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456"/>
              <a:ext cx="47" cy="4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17" name="Oval 18">
              <a:extLst>
                <a:ext uri="{FF2B5EF4-FFF2-40B4-BE49-F238E27FC236}">
                  <a16:creationId xmlns:a16="http://schemas.microsoft.com/office/drawing/2014/main" id="{ACE9F7D0-592C-334A-9077-B1D047FD7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3504"/>
              <a:ext cx="47" cy="4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18" name="Oval 19">
              <a:extLst>
                <a:ext uri="{FF2B5EF4-FFF2-40B4-BE49-F238E27FC236}">
                  <a16:creationId xmlns:a16="http://schemas.microsoft.com/office/drawing/2014/main" id="{FF8E4211-5660-0A48-B03C-E2B1D9B6CF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3744"/>
              <a:ext cx="47" cy="47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19" name="Oval 20">
              <a:extLst>
                <a:ext uri="{FF2B5EF4-FFF2-40B4-BE49-F238E27FC236}">
                  <a16:creationId xmlns:a16="http://schemas.microsoft.com/office/drawing/2014/main" id="{91168E50-F1F2-DE4D-AD31-4CDA08040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3744"/>
              <a:ext cx="47" cy="47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20" name="Oval 21">
              <a:extLst>
                <a:ext uri="{FF2B5EF4-FFF2-40B4-BE49-F238E27FC236}">
                  <a16:creationId xmlns:a16="http://schemas.microsoft.com/office/drawing/2014/main" id="{8D729480-D406-5B41-81D4-E8FE07E93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600"/>
              <a:ext cx="47" cy="4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21" name="Oval 22">
              <a:extLst>
                <a:ext uri="{FF2B5EF4-FFF2-40B4-BE49-F238E27FC236}">
                  <a16:creationId xmlns:a16="http://schemas.microsoft.com/office/drawing/2014/main" id="{F77A9B84-102D-9046-92FA-F8D9C6925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0" y="3397"/>
              <a:ext cx="47" cy="4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22" name="Oval 23">
              <a:extLst>
                <a:ext uri="{FF2B5EF4-FFF2-40B4-BE49-F238E27FC236}">
                  <a16:creationId xmlns:a16="http://schemas.microsoft.com/office/drawing/2014/main" id="{8780A5E8-1CAA-6549-A222-6F749A08D6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3619"/>
              <a:ext cx="47" cy="47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23" name="Oval 24">
              <a:extLst>
                <a:ext uri="{FF2B5EF4-FFF2-40B4-BE49-F238E27FC236}">
                  <a16:creationId xmlns:a16="http://schemas.microsoft.com/office/drawing/2014/main" id="{FF5FF0A3-5473-6348-BF9F-88EAFC4AE9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3571"/>
              <a:ext cx="47" cy="47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24" name="Oval 25">
              <a:extLst>
                <a:ext uri="{FF2B5EF4-FFF2-40B4-BE49-F238E27FC236}">
                  <a16:creationId xmlns:a16="http://schemas.microsoft.com/office/drawing/2014/main" id="{CCF8B4EE-F88B-224D-8A51-E17BC00358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3456"/>
              <a:ext cx="47" cy="47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25" name="Oval 26">
              <a:extLst>
                <a:ext uri="{FF2B5EF4-FFF2-40B4-BE49-F238E27FC236}">
                  <a16:creationId xmlns:a16="http://schemas.microsoft.com/office/drawing/2014/main" id="{39AC4943-9F10-BB4E-94A8-612183D85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3360"/>
              <a:ext cx="47" cy="47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26" name="Oval 27">
              <a:extLst>
                <a:ext uri="{FF2B5EF4-FFF2-40B4-BE49-F238E27FC236}">
                  <a16:creationId xmlns:a16="http://schemas.microsoft.com/office/drawing/2014/main" id="{BED6CD03-0359-034B-A272-D1D582C48D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3168"/>
              <a:ext cx="47" cy="47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27" name="Oval 28">
              <a:extLst>
                <a:ext uri="{FF2B5EF4-FFF2-40B4-BE49-F238E27FC236}">
                  <a16:creationId xmlns:a16="http://schemas.microsoft.com/office/drawing/2014/main" id="{2CB0CC2E-EE4F-8C4A-867A-EF27B88735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3264"/>
              <a:ext cx="47" cy="47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28" name="Oval 29">
              <a:extLst>
                <a:ext uri="{FF2B5EF4-FFF2-40B4-BE49-F238E27FC236}">
                  <a16:creationId xmlns:a16="http://schemas.microsoft.com/office/drawing/2014/main" id="{BF822B1A-4F88-4E49-A8B0-D6F2DBE6B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5" y="3297"/>
              <a:ext cx="47" cy="4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29" name="Oval 30">
              <a:extLst>
                <a:ext uri="{FF2B5EF4-FFF2-40B4-BE49-F238E27FC236}">
                  <a16:creationId xmlns:a16="http://schemas.microsoft.com/office/drawing/2014/main" id="{96A27AFD-1EA2-4D49-922C-564A85C1A6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3552"/>
              <a:ext cx="47" cy="47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30" name="Oval 31">
              <a:extLst>
                <a:ext uri="{FF2B5EF4-FFF2-40B4-BE49-F238E27FC236}">
                  <a16:creationId xmlns:a16="http://schemas.microsoft.com/office/drawing/2014/main" id="{2AC18753-A24B-7A42-B4FC-B92856469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3648"/>
              <a:ext cx="47" cy="47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31" name="Oval 32">
              <a:extLst>
                <a:ext uri="{FF2B5EF4-FFF2-40B4-BE49-F238E27FC236}">
                  <a16:creationId xmlns:a16="http://schemas.microsoft.com/office/drawing/2014/main" id="{CE061FAE-E617-4A42-B7B7-65F4E5E63F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5" y="3440"/>
              <a:ext cx="47" cy="47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32" name="Oval 33">
              <a:extLst>
                <a:ext uri="{FF2B5EF4-FFF2-40B4-BE49-F238E27FC236}">
                  <a16:creationId xmlns:a16="http://schemas.microsoft.com/office/drawing/2014/main" id="{A453986A-E934-B342-A995-4F70C760E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6" y="3421"/>
              <a:ext cx="47" cy="4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33" name="Oval 34">
              <a:extLst>
                <a:ext uri="{FF2B5EF4-FFF2-40B4-BE49-F238E27FC236}">
                  <a16:creationId xmlns:a16="http://schemas.microsoft.com/office/drawing/2014/main" id="{C745955E-5CBA-8446-AD51-4DC122B2D1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7" y="3252"/>
              <a:ext cx="47" cy="47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34" name="Oval 35">
              <a:extLst>
                <a:ext uri="{FF2B5EF4-FFF2-40B4-BE49-F238E27FC236}">
                  <a16:creationId xmlns:a16="http://schemas.microsoft.com/office/drawing/2014/main" id="{7E1DF9A1-22CC-C24F-B84E-EB62570417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3523"/>
              <a:ext cx="47" cy="4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35" name="Oval 36">
              <a:extLst>
                <a:ext uri="{FF2B5EF4-FFF2-40B4-BE49-F238E27FC236}">
                  <a16:creationId xmlns:a16="http://schemas.microsoft.com/office/drawing/2014/main" id="{0E90FEBA-F914-6E48-A3B3-F29DE585DA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4" y="3574"/>
              <a:ext cx="47" cy="47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36" name="Oval 37">
              <a:extLst>
                <a:ext uri="{FF2B5EF4-FFF2-40B4-BE49-F238E27FC236}">
                  <a16:creationId xmlns:a16="http://schemas.microsoft.com/office/drawing/2014/main" id="{C34BA24C-11DB-0142-8533-8AF372AE1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0" y="3430"/>
              <a:ext cx="47" cy="47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37" name="Oval 38">
              <a:extLst>
                <a:ext uri="{FF2B5EF4-FFF2-40B4-BE49-F238E27FC236}">
                  <a16:creationId xmlns:a16="http://schemas.microsoft.com/office/drawing/2014/main" id="{7D2C543E-0379-7E4A-87F7-599A093A6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1" y="3234"/>
              <a:ext cx="47" cy="47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38" name="Oval 39">
              <a:extLst>
                <a:ext uri="{FF2B5EF4-FFF2-40B4-BE49-F238E27FC236}">
                  <a16:creationId xmlns:a16="http://schemas.microsoft.com/office/drawing/2014/main" id="{F2E49099-8D11-CC46-A207-32EF3D1C63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7" y="3468"/>
              <a:ext cx="47" cy="4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39" name="Oval 40">
              <a:extLst>
                <a:ext uri="{FF2B5EF4-FFF2-40B4-BE49-F238E27FC236}">
                  <a16:creationId xmlns:a16="http://schemas.microsoft.com/office/drawing/2014/main" id="{DB09CEA9-3C4E-8E49-B2D7-94865E96AA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3523"/>
              <a:ext cx="47" cy="47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40" name="Oval 41">
              <a:extLst>
                <a:ext uri="{FF2B5EF4-FFF2-40B4-BE49-F238E27FC236}">
                  <a16:creationId xmlns:a16="http://schemas.microsoft.com/office/drawing/2014/main" id="{A1957DC2-47EF-A341-B0E1-D9113E4A57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3372"/>
              <a:ext cx="47" cy="47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41" name="Oval 42">
              <a:extLst>
                <a:ext uri="{FF2B5EF4-FFF2-40B4-BE49-F238E27FC236}">
                  <a16:creationId xmlns:a16="http://schemas.microsoft.com/office/drawing/2014/main" id="{3768C291-05D9-F049-B0BE-AF0685BC42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3" y="3180"/>
              <a:ext cx="47" cy="47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42" name="Oval 43">
              <a:extLst>
                <a:ext uri="{FF2B5EF4-FFF2-40B4-BE49-F238E27FC236}">
                  <a16:creationId xmlns:a16="http://schemas.microsoft.com/office/drawing/2014/main" id="{1B6D6993-EFA9-2E40-9606-5D85E6A379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5" y="3276"/>
              <a:ext cx="47" cy="47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43" name="Oval 44">
              <a:extLst>
                <a:ext uri="{FF2B5EF4-FFF2-40B4-BE49-F238E27FC236}">
                  <a16:creationId xmlns:a16="http://schemas.microsoft.com/office/drawing/2014/main" id="{4CD8344F-7C66-C244-A72E-8211D5D74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2" y="3309"/>
              <a:ext cx="47" cy="4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44" name="Oval 45">
              <a:extLst>
                <a:ext uri="{FF2B5EF4-FFF2-40B4-BE49-F238E27FC236}">
                  <a16:creationId xmlns:a16="http://schemas.microsoft.com/office/drawing/2014/main" id="{6778DEC2-F8B6-AF49-83EC-3070EB6EBE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2" y="3452"/>
              <a:ext cx="47" cy="4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45" name="Oval 46">
              <a:extLst>
                <a:ext uri="{FF2B5EF4-FFF2-40B4-BE49-F238E27FC236}">
                  <a16:creationId xmlns:a16="http://schemas.microsoft.com/office/drawing/2014/main" id="{6C023664-5613-5A4B-892A-C8B09FF027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3619"/>
              <a:ext cx="47" cy="47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46" name="Oval 47">
              <a:extLst>
                <a:ext uri="{FF2B5EF4-FFF2-40B4-BE49-F238E27FC236}">
                  <a16:creationId xmlns:a16="http://schemas.microsoft.com/office/drawing/2014/main" id="{001A2AF5-01A6-3441-BD31-7F8C80E327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4" y="3264"/>
              <a:ext cx="47" cy="4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3847" name="Oval 48">
              <a:extLst>
                <a:ext uri="{FF2B5EF4-FFF2-40B4-BE49-F238E27FC236}">
                  <a16:creationId xmlns:a16="http://schemas.microsoft.com/office/drawing/2014/main" id="{A69315A6-60FA-7042-85C5-E5C5BB7EFF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7" y="3442"/>
              <a:ext cx="47" cy="47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pic>
        <p:nvPicPr>
          <p:cNvPr id="33803" name="Picture 49">
            <a:extLst>
              <a:ext uri="{FF2B5EF4-FFF2-40B4-BE49-F238E27FC236}">
                <a16:creationId xmlns:a16="http://schemas.microsoft.com/office/drawing/2014/main" id="{31E783A8-795D-DF4E-AC3F-B65B5B978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82" r="90529" b="33228"/>
          <a:stretch>
            <a:fillRect/>
          </a:stretch>
        </p:blipFill>
        <p:spPr bwMode="auto">
          <a:xfrm>
            <a:off x="4495801" y="1371601"/>
            <a:ext cx="3968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4" name="Freeform 50">
            <a:extLst>
              <a:ext uri="{FF2B5EF4-FFF2-40B4-BE49-F238E27FC236}">
                <a16:creationId xmlns:a16="http://schemas.microsoft.com/office/drawing/2014/main" id="{C6720E80-0D34-C64C-A2AA-552D034AD3BD}"/>
              </a:ext>
            </a:extLst>
          </p:cNvPr>
          <p:cNvSpPr>
            <a:spLocks/>
          </p:cNvSpPr>
          <p:nvPr/>
        </p:nvSpPr>
        <p:spPr bwMode="auto">
          <a:xfrm>
            <a:off x="3579813" y="1681163"/>
            <a:ext cx="881062" cy="692150"/>
          </a:xfrm>
          <a:custGeom>
            <a:avLst/>
            <a:gdLst>
              <a:gd name="T0" fmla="*/ 0 w 555"/>
              <a:gd name="T1" fmla="*/ 692150 h 436"/>
              <a:gd name="T2" fmla="*/ 87312 w 555"/>
              <a:gd name="T3" fmla="*/ 200025 h 436"/>
              <a:gd name="T4" fmla="*/ 301625 w 555"/>
              <a:gd name="T5" fmla="*/ 9525 h 436"/>
              <a:gd name="T6" fmla="*/ 365125 w 555"/>
              <a:gd name="T7" fmla="*/ 17463 h 436"/>
              <a:gd name="T8" fmla="*/ 381000 w 555"/>
              <a:gd name="T9" fmla="*/ 128588 h 436"/>
              <a:gd name="T10" fmla="*/ 436562 w 555"/>
              <a:gd name="T11" fmla="*/ 152400 h 436"/>
              <a:gd name="T12" fmla="*/ 642937 w 555"/>
              <a:gd name="T13" fmla="*/ 104775 h 436"/>
              <a:gd name="T14" fmla="*/ 881062 w 555"/>
              <a:gd name="T15" fmla="*/ 41275 h 4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55"/>
              <a:gd name="T25" fmla="*/ 0 h 436"/>
              <a:gd name="T26" fmla="*/ 555 w 555"/>
              <a:gd name="T27" fmla="*/ 436 h 4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55" h="436">
                <a:moveTo>
                  <a:pt x="0" y="436"/>
                </a:moveTo>
                <a:cubicBezTo>
                  <a:pt x="7" y="327"/>
                  <a:pt x="17" y="228"/>
                  <a:pt x="55" y="126"/>
                </a:cubicBezTo>
                <a:cubicBezTo>
                  <a:pt x="72" y="22"/>
                  <a:pt x="100" y="28"/>
                  <a:pt x="190" y="6"/>
                </a:cubicBezTo>
                <a:cubicBezTo>
                  <a:pt x="203" y="7"/>
                  <a:pt x="221" y="0"/>
                  <a:pt x="230" y="11"/>
                </a:cubicBezTo>
                <a:cubicBezTo>
                  <a:pt x="244" y="29"/>
                  <a:pt x="224" y="62"/>
                  <a:pt x="240" y="81"/>
                </a:cubicBezTo>
                <a:cubicBezTo>
                  <a:pt x="244" y="86"/>
                  <a:pt x="267" y="93"/>
                  <a:pt x="275" y="96"/>
                </a:cubicBezTo>
                <a:cubicBezTo>
                  <a:pt x="319" y="88"/>
                  <a:pt x="362" y="82"/>
                  <a:pt x="405" y="66"/>
                </a:cubicBezTo>
                <a:cubicBezTo>
                  <a:pt x="454" y="46"/>
                  <a:pt x="500" y="26"/>
                  <a:pt x="555" y="26"/>
                </a:cubicBezTo>
              </a:path>
            </a:pathLst>
          </a:custGeom>
          <a:noFill/>
          <a:ln w="12700" cmpd="sng">
            <a:solidFill>
              <a:schemeClr val="tx1"/>
            </a:solidFill>
            <a:round/>
            <a:headEnd type="triangle" w="sm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5" name="Oval 51">
            <a:extLst>
              <a:ext uri="{FF2B5EF4-FFF2-40B4-BE49-F238E27FC236}">
                <a16:creationId xmlns:a16="http://schemas.microsoft.com/office/drawing/2014/main" id="{BC01561D-D5BD-1444-8DBD-3D5AD69F74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5326" y="1836738"/>
            <a:ext cx="144463" cy="138112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3806" name="Oval 52">
            <a:extLst>
              <a:ext uri="{FF2B5EF4-FFF2-40B4-BE49-F238E27FC236}">
                <a16:creationId xmlns:a16="http://schemas.microsoft.com/office/drawing/2014/main" id="{0EC8E6D1-BA5E-4B41-BFDE-D961C67FFB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5326" y="2362201"/>
            <a:ext cx="144463" cy="138113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3807" name="Oval 53">
            <a:extLst>
              <a:ext uri="{FF2B5EF4-FFF2-40B4-BE49-F238E27FC236}">
                <a16:creationId xmlns:a16="http://schemas.microsoft.com/office/drawing/2014/main" id="{C0941ECB-34EA-5D41-BEAE-EDD0BFCF1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5326" y="2882901"/>
            <a:ext cx="144463" cy="138113"/>
          </a:xfrm>
          <a:prstGeom prst="ellipse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pic>
        <p:nvPicPr>
          <p:cNvPr id="33808" name="Picture 54">
            <a:extLst>
              <a:ext uri="{FF2B5EF4-FFF2-40B4-BE49-F238E27FC236}">
                <a16:creationId xmlns:a16="http://schemas.microsoft.com/office/drawing/2014/main" id="{17A1FFD0-1F26-6846-B0EB-1EA700607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1"/>
          <a:stretch>
            <a:fillRect/>
          </a:stretch>
        </p:blipFill>
        <p:spPr bwMode="auto">
          <a:xfrm>
            <a:off x="6132514" y="1676400"/>
            <a:ext cx="3773487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9" name="Text Box 55">
            <a:extLst>
              <a:ext uri="{FF2B5EF4-FFF2-40B4-BE49-F238E27FC236}">
                <a16:creationId xmlns:a16="http://schemas.microsoft.com/office/drawing/2014/main" id="{687A1CD7-BE2D-2847-8220-FC434A402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5525" y="1341438"/>
            <a:ext cx="749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/>
              <a:t>PCA</a:t>
            </a:r>
          </a:p>
        </p:txBody>
      </p:sp>
    </p:spTree>
    <p:extLst>
      <p:ext uri="{BB962C8B-B14F-4D97-AF65-F5344CB8AC3E}">
        <p14:creationId xmlns:p14="http://schemas.microsoft.com/office/powerpoint/2010/main" val="9412594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13" name="Group 53">
            <a:extLst>
              <a:ext uri="{FF2B5EF4-FFF2-40B4-BE49-F238E27FC236}">
                <a16:creationId xmlns:a16="http://schemas.microsoft.com/office/drawing/2014/main" id="{7C4B7745-466A-AC42-B1A8-447AAD191DCF}"/>
              </a:ext>
            </a:extLst>
          </p:cNvPr>
          <p:cNvGrpSpPr>
            <a:grpSpLocks/>
          </p:cNvGrpSpPr>
          <p:nvPr/>
        </p:nvGrpSpPr>
        <p:grpSpPr bwMode="auto">
          <a:xfrm>
            <a:off x="2286000" y="1371600"/>
            <a:ext cx="2286000" cy="1754188"/>
            <a:chOff x="3581400" y="533400"/>
            <a:chExt cx="2286000" cy="1754605"/>
          </a:xfrm>
        </p:grpSpPr>
        <p:pic>
          <p:nvPicPr>
            <p:cNvPr id="29" name="Picture 2" descr="C:\user\data\amos\cameras\33\2007.03\20070304_173035.jpg">
              <a:extLst>
                <a:ext uri="{FF2B5EF4-FFF2-40B4-BE49-F238E27FC236}">
                  <a16:creationId xmlns:a16="http://schemas.microsoft.com/office/drawing/2014/main" id="{694FBB89-0D36-4E41-9544-87424C93CB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1400" y="533400"/>
              <a:ext cx="1604211" cy="1203158"/>
            </a:xfrm>
            <a:prstGeom prst="rect">
              <a:avLst/>
            </a:prstGeom>
            <a:noFill/>
            <a:ln w="3810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808080">
                  <a:alpha val="4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3" descr="C:\user\data\amos\cameras\33\2007.03\20070327_200043.jpg">
              <a:extLst>
                <a:ext uri="{FF2B5EF4-FFF2-40B4-BE49-F238E27FC236}">
                  <a16:creationId xmlns:a16="http://schemas.microsoft.com/office/drawing/2014/main" id="{3C4C6BF7-27BE-8C4E-999D-26AFA4CE64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7758" y="643689"/>
              <a:ext cx="1604211" cy="1203158"/>
            </a:xfrm>
            <a:prstGeom prst="rect">
              <a:avLst/>
            </a:prstGeom>
            <a:noFill/>
            <a:ln w="3810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808080">
                  <a:alpha val="4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5" descr="C:\user\data\amos\cameras\33\2007.03\20070310_193038.jpg">
              <a:extLst>
                <a:ext uri="{FF2B5EF4-FFF2-40B4-BE49-F238E27FC236}">
                  <a16:creationId xmlns:a16="http://schemas.microsoft.com/office/drawing/2014/main" id="{7BC27D57-18B7-2842-8CCC-2027D0505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4116" y="753978"/>
              <a:ext cx="1604211" cy="1203158"/>
            </a:xfrm>
            <a:prstGeom prst="rect">
              <a:avLst/>
            </a:prstGeom>
            <a:noFill/>
            <a:ln w="3810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808080">
                  <a:alpha val="4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 descr="C:\user\data\amos\cameras\33\2007.03\20070327_143105.jpg">
              <a:extLst>
                <a:ext uri="{FF2B5EF4-FFF2-40B4-BE49-F238E27FC236}">
                  <a16:creationId xmlns:a16="http://schemas.microsoft.com/office/drawing/2014/main" id="{2B929957-85AC-3E43-A688-92066B3C5B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0474" y="864267"/>
              <a:ext cx="1604211" cy="1203158"/>
            </a:xfrm>
            <a:prstGeom prst="rect">
              <a:avLst/>
            </a:prstGeom>
            <a:noFill/>
            <a:ln w="3810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808080">
                  <a:alpha val="4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7" descr="C:\user\data\amos\cameras\33\2007.03\20070328_010045.jpg">
              <a:extLst>
                <a:ext uri="{FF2B5EF4-FFF2-40B4-BE49-F238E27FC236}">
                  <a16:creationId xmlns:a16="http://schemas.microsoft.com/office/drawing/2014/main" id="{BA33FBDB-30D6-EE47-831C-B0D87BD2F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6832" y="974556"/>
              <a:ext cx="1604211" cy="1203158"/>
            </a:xfrm>
            <a:prstGeom prst="rect">
              <a:avLst/>
            </a:prstGeom>
            <a:noFill/>
            <a:ln w="3810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808080">
                  <a:alpha val="4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9" descr="C:\user\data\amos\cameras\33\2007.03\20070326_163037.jpg">
              <a:extLst>
                <a:ext uri="{FF2B5EF4-FFF2-40B4-BE49-F238E27FC236}">
                  <a16:creationId xmlns:a16="http://schemas.microsoft.com/office/drawing/2014/main" id="{8444BF57-AA70-0048-8C99-F3ADE0DF0C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3189" y="1084847"/>
              <a:ext cx="1604211" cy="1203158"/>
            </a:xfrm>
            <a:prstGeom prst="rect">
              <a:avLst/>
            </a:prstGeom>
            <a:noFill/>
            <a:ln w="3810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808080">
                  <a:alpha val="4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4514" name="Group 54">
            <a:extLst>
              <a:ext uri="{FF2B5EF4-FFF2-40B4-BE49-F238E27FC236}">
                <a16:creationId xmlns:a16="http://schemas.microsoft.com/office/drawing/2014/main" id="{73D1BE63-3A0C-804C-9C1C-C72D3B1EDA47}"/>
              </a:ext>
            </a:extLst>
          </p:cNvPr>
          <p:cNvGrpSpPr>
            <a:grpSpLocks/>
          </p:cNvGrpSpPr>
          <p:nvPr/>
        </p:nvGrpSpPr>
        <p:grpSpPr bwMode="auto">
          <a:xfrm>
            <a:off x="4953000" y="1447800"/>
            <a:ext cx="2286000" cy="1752600"/>
            <a:chOff x="762000" y="533400"/>
            <a:chExt cx="2286000" cy="1752600"/>
          </a:xfrm>
        </p:grpSpPr>
        <p:pic>
          <p:nvPicPr>
            <p:cNvPr id="2050" name="Picture 2" descr="C:\user\data\amos\slices_noon\299\2006.06\20060606_181400.jpg">
              <a:extLst>
                <a:ext uri="{FF2B5EF4-FFF2-40B4-BE49-F238E27FC236}">
                  <a16:creationId xmlns:a16="http://schemas.microsoft.com/office/drawing/2014/main" id="{82B48241-D2D4-0342-A932-FE6DA5CB5F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533400"/>
              <a:ext cx="1676400" cy="1257300"/>
            </a:xfrm>
            <a:prstGeom prst="rect">
              <a:avLst/>
            </a:prstGeom>
            <a:noFill/>
            <a:ln w="3810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808080">
                  <a:alpha val="4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C:\user\data\amos\slices_noon\299\2006.06\20060607_181200.jpg">
              <a:extLst>
                <a:ext uri="{FF2B5EF4-FFF2-40B4-BE49-F238E27FC236}">
                  <a16:creationId xmlns:a16="http://schemas.microsoft.com/office/drawing/2014/main" id="{745BBBBD-2AAA-E84B-9595-30C73F323C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920" y="632460"/>
              <a:ext cx="1676400" cy="1257300"/>
            </a:xfrm>
            <a:prstGeom prst="rect">
              <a:avLst/>
            </a:prstGeom>
            <a:noFill/>
            <a:ln w="3810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808080">
                  <a:alpha val="4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 descr="C:\user\data\amos\slices_noon\299\2006.06\20060609_180915.jpg">
              <a:extLst>
                <a:ext uri="{FF2B5EF4-FFF2-40B4-BE49-F238E27FC236}">
                  <a16:creationId xmlns:a16="http://schemas.microsoft.com/office/drawing/2014/main" id="{DB02F3E1-223A-454F-AB8A-375F90919E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840" y="731520"/>
              <a:ext cx="1676400" cy="1257300"/>
            </a:xfrm>
            <a:prstGeom prst="rect">
              <a:avLst/>
            </a:prstGeom>
            <a:noFill/>
            <a:ln w="3810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808080">
                  <a:alpha val="4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C:\user\data\amos\slices_noon\299\2006.06\20060610_180722.jpg">
              <a:extLst>
                <a:ext uri="{FF2B5EF4-FFF2-40B4-BE49-F238E27FC236}">
                  <a16:creationId xmlns:a16="http://schemas.microsoft.com/office/drawing/2014/main" id="{04D051CB-7B15-9045-AA0C-E78FBAFE8A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7760" y="830580"/>
              <a:ext cx="1676400" cy="1257300"/>
            </a:xfrm>
            <a:prstGeom prst="rect">
              <a:avLst/>
            </a:prstGeom>
            <a:noFill/>
            <a:ln w="3810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808080">
                  <a:alpha val="4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5" name="Picture 7" descr="C:\user\data\amos\slices_noon\299\2006.06\20060611_180328.jpg">
              <a:extLst>
                <a:ext uri="{FF2B5EF4-FFF2-40B4-BE49-F238E27FC236}">
                  <a16:creationId xmlns:a16="http://schemas.microsoft.com/office/drawing/2014/main" id="{5109E466-0ACA-6541-99F8-7C94A5F716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9680" y="929640"/>
              <a:ext cx="1676400" cy="1257300"/>
            </a:xfrm>
            <a:prstGeom prst="rect">
              <a:avLst/>
            </a:prstGeom>
            <a:noFill/>
            <a:ln w="3810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808080">
                  <a:alpha val="4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7" name="Picture 9" descr="C:\user\data\amos\slices_noon\299\2006.06\20060615_180708.jpg">
              <a:extLst>
                <a:ext uri="{FF2B5EF4-FFF2-40B4-BE49-F238E27FC236}">
                  <a16:creationId xmlns:a16="http://schemas.microsoft.com/office/drawing/2014/main" id="{AE2179F6-2B6C-5B41-91BD-B8A8EE4BE7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00" y="1028700"/>
              <a:ext cx="1676400" cy="1257300"/>
            </a:xfrm>
            <a:prstGeom prst="rect">
              <a:avLst/>
            </a:prstGeom>
            <a:noFill/>
            <a:ln w="3810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808080">
                  <a:alpha val="4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4515" name="Group 51">
            <a:extLst>
              <a:ext uri="{FF2B5EF4-FFF2-40B4-BE49-F238E27FC236}">
                <a16:creationId xmlns:a16="http://schemas.microsoft.com/office/drawing/2014/main" id="{19E85DD6-9CAF-A248-B396-41BCEC9503ED}"/>
              </a:ext>
            </a:extLst>
          </p:cNvPr>
          <p:cNvGrpSpPr>
            <a:grpSpLocks/>
          </p:cNvGrpSpPr>
          <p:nvPr/>
        </p:nvGrpSpPr>
        <p:grpSpPr bwMode="auto">
          <a:xfrm>
            <a:off x="7696201" y="1524000"/>
            <a:ext cx="2295525" cy="1752600"/>
            <a:chOff x="3581400" y="533401"/>
            <a:chExt cx="2296160" cy="1752600"/>
          </a:xfrm>
        </p:grpSpPr>
        <p:pic>
          <p:nvPicPr>
            <p:cNvPr id="2058" name="Picture 10" descr="C:\user\data\amos\slices_noon\4\2008.05\20080524_180003.jpg">
              <a:extLst>
                <a:ext uri="{FF2B5EF4-FFF2-40B4-BE49-F238E27FC236}">
                  <a16:creationId xmlns:a16="http://schemas.microsoft.com/office/drawing/2014/main" id="{A3CB057F-733A-AB41-AC83-EE99984FB0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1400" y="533401"/>
              <a:ext cx="1788160" cy="1219200"/>
            </a:xfrm>
            <a:prstGeom prst="rect">
              <a:avLst/>
            </a:prstGeom>
            <a:noFill/>
            <a:ln w="3810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808080">
                  <a:alpha val="4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9" name="Picture 11" descr="C:\user\data\amos\slices_noon\4\2008.05\20080525_180002.jpg">
              <a:extLst>
                <a:ext uri="{FF2B5EF4-FFF2-40B4-BE49-F238E27FC236}">
                  <a16:creationId xmlns:a16="http://schemas.microsoft.com/office/drawing/2014/main" id="{335C38F4-FA50-C547-A19F-CE2B3B1788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000" y="640081"/>
              <a:ext cx="1788160" cy="1219200"/>
            </a:xfrm>
            <a:prstGeom prst="rect">
              <a:avLst/>
            </a:prstGeom>
            <a:noFill/>
            <a:ln w="3810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808080">
                  <a:alpha val="4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C:\user\data\amos\slices_noon\4\2008.05\20080526_180002.jpg">
              <a:extLst>
                <a:ext uri="{FF2B5EF4-FFF2-40B4-BE49-F238E27FC236}">
                  <a16:creationId xmlns:a16="http://schemas.microsoft.com/office/drawing/2014/main" id="{3175E6D1-F7E6-DE43-A9F5-6F6881027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4600" y="746761"/>
              <a:ext cx="1788160" cy="1219200"/>
            </a:xfrm>
            <a:prstGeom prst="rect">
              <a:avLst/>
            </a:prstGeom>
            <a:noFill/>
            <a:ln w="3810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808080">
                  <a:alpha val="4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1" name="Picture 13" descr="C:\user\data\amos\slices_noon\4\2008.05\20080527_180004.jpg">
              <a:extLst>
                <a:ext uri="{FF2B5EF4-FFF2-40B4-BE49-F238E27FC236}">
                  <a16:creationId xmlns:a16="http://schemas.microsoft.com/office/drawing/2014/main" id="{B8443AB6-28B2-A14F-BF90-0669BEF966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853441"/>
              <a:ext cx="1788160" cy="1219200"/>
            </a:xfrm>
            <a:prstGeom prst="rect">
              <a:avLst/>
            </a:prstGeom>
            <a:noFill/>
            <a:ln w="3810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808080">
                  <a:alpha val="4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C:\user\data\amos\slices_noon\4\2008.05\20080528_180003.jpg">
              <a:extLst>
                <a:ext uri="{FF2B5EF4-FFF2-40B4-BE49-F238E27FC236}">
                  <a16:creationId xmlns:a16="http://schemas.microsoft.com/office/drawing/2014/main" id="{FDBC047E-2425-204C-B713-D5DFC5995A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7800" y="960121"/>
              <a:ext cx="1788160" cy="1219200"/>
            </a:xfrm>
            <a:prstGeom prst="rect">
              <a:avLst/>
            </a:prstGeom>
            <a:noFill/>
            <a:ln w="3810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808080">
                  <a:alpha val="4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3" name="Picture 15" descr="C:\user\data\amos\slices_noon\4\2008.05\20080529_180003.jpg">
              <a:extLst>
                <a:ext uri="{FF2B5EF4-FFF2-40B4-BE49-F238E27FC236}">
                  <a16:creationId xmlns:a16="http://schemas.microsoft.com/office/drawing/2014/main" id="{745247AF-B23D-704F-8636-89F0464BCB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9400" y="1066801"/>
              <a:ext cx="1788160" cy="1219200"/>
            </a:xfrm>
            <a:prstGeom prst="rect">
              <a:avLst/>
            </a:prstGeom>
            <a:noFill/>
            <a:ln w="3810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808080">
                  <a:alpha val="4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4516" name="Group 179">
            <a:extLst>
              <a:ext uri="{FF2B5EF4-FFF2-40B4-BE49-F238E27FC236}">
                <a16:creationId xmlns:a16="http://schemas.microsoft.com/office/drawing/2014/main" id="{0F8AEBAE-BD7E-9C41-894B-843F9B0E6F58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3810001"/>
            <a:ext cx="2895600" cy="2232025"/>
            <a:chOff x="457200" y="3995440"/>
            <a:chExt cx="2895600" cy="223138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FA89061-E1B3-494F-B845-24821F10F577}"/>
                </a:ext>
              </a:extLst>
            </p:cNvPr>
            <p:cNvSpPr/>
            <p:nvPr/>
          </p:nvSpPr>
          <p:spPr>
            <a:xfrm>
              <a:off x="838200" y="4508055"/>
              <a:ext cx="2133600" cy="14521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12CEDB2-DEE9-1142-A5C2-FB84E28DF115}"/>
                </a:ext>
              </a:extLst>
            </p:cNvPr>
            <p:cNvSpPr txBox="1"/>
            <p:nvPr/>
          </p:nvSpPr>
          <p:spPr>
            <a:xfrm>
              <a:off x="457200" y="3995440"/>
              <a:ext cx="731838" cy="223138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sz="13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</a:rPr>
                <a:t>[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25043CA-0DBC-6342-BEFB-B09D5F9F3957}"/>
                </a:ext>
              </a:extLst>
            </p:cNvPr>
            <p:cNvSpPr txBox="1"/>
            <p:nvPr/>
          </p:nvSpPr>
          <p:spPr>
            <a:xfrm>
              <a:off x="2620963" y="3995440"/>
              <a:ext cx="731837" cy="223138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sz="13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</a:rPr>
                <a:t>]</a:t>
              </a:r>
            </a:p>
          </p:txBody>
        </p:sp>
        <p:pic>
          <p:nvPicPr>
            <p:cNvPr id="64581" name="Picture 2">
              <a:extLst>
                <a:ext uri="{FF2B5EF4-FFF2-40B4-BE49-F238E27FC236}">
                  <a16:creationId xmlns:a16="http://schemas.microsoft.com/office/drawing/2014/main" id="{2211D358-464C-4642-B317-1FE9CBA87B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0" y="4528840"/>
              <a:ext cx="52936" cy="141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" name="Picture 2">
              <a:extLst>
                <a:ext uri="{FF2B5EF4-FFF2-40B4-BE49-F238E27FC236}">
                  <a16:creationId xmlns:a16="http://schemas.microsoft.com/office/drawing/2014/main" id="{4009AFF1-B880-0748-B515-1017285446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screen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1407305" y="4528840"/>
              <a:ext cx="52936" cy="1416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5" name="Picture 2">
              <a:extLst>
                <a:ext uri="{FF2B5EF4-FFF2-40B4-BE49-F238E27FC236}">
                  <a16:creationId xmlns:a16="http://schemas.microsoft.com/office/drawing/2014/main" id="{6B51BBB8-C1F2-C448-B2AB-0920687544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 flipV="1">
              <a:off x="1595410" y="4528840"/>
              <a:ext cx="52936" cy="1416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4584" name="Picture 2">
              <a:extLst>
                <a:ext uri="{FF2B5EF4-FFF2-40B4-BE49-F238E27FC236}">
                  <a16:creationId xmlns:a16="http://schemas.microsoft.com/office/drawing/2014/main" id="{F182C7D6-9E2D-7040-8CDC-C71E226172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3515" y="4528840"/>
              <a:ext cx="52936" cy="141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85" name="Picture 3">
              <a:extLst>
                <a:ext uri="{FF2B5EF4-FFF2-40B4-BE49-F238E27FC236}">
                  <a16:creationId xmlns:a16="http://schemas.microsoft.com/office/drawing/2014/main" id="{931C79E9-D2B8-524B-8D9B-989E1D261DC2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1620" y="4528840"/>
              <a:ext cx="54864" cy="1417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8" name="Picture 2">
              <a:extLst>
                <a:ext uri="{FF2B5EF4-FFF2-40B4-BE49-F238E27FC236}">
                  <a16:creationId xmlns:a16="http://schemas.microsoft.com/office/drawing/2014/main" id="{64CA0B8D-9596-6C44-9E8C-4F3E01C6C6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2161653" y="4528840"/>
              <a:ext cx="52936" cy="1416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9" name="Picture 2">
              <a:extLst>
                <a:ext uri="{FF2B5EF4-FFF2-40B4-BE49-F238E27FC236}">
                  <a16:creationId xmlns:a16="http://schemas.microsoft.com/office/drawing/2014/main" id="{AA385F41-7AB3-7A43-918B-14F343CEEF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screen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2349758" y="4528840"/>
              <a:ext cx="52936" cy="1416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4588" name="Picture 2">
              <a:extLst>
                <a:ext uri="{FF2B5EF4-FFF2-40B4-BE49-F238E27FC236}">
                  <a16:creationId xmlns:a16="http://schemas.microsoft.com/office/drawing/2014/main" id="{01576802-7B18-4A42-BDCF-C7A42D2436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7864" y="4528840"/>
              <a:ext cx="52936" cy="141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BCE5DF4A-BA42-A842-9477-C558FE1D6171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3929064"/>
            <a:ext cx="2895600" cy="2232025"/>
            <a:chOff x="609600" y="4147840"/>
            <a:chExt cx="2895600" cy="223138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EF6E121-1AF1-E742-8C4E-DE9CE872EA6E}"/>
                </a:ext>
              </a:extLst>
            </p:cNvPr>
            <p:cNvSpPr/>
            <p:nvPr/>
          </p:nvSpPr>
          <p:spPr>
            <a:xfrm>
              <a:off x="990600" y="4660454"/>
              <a:ext cx="2133600" cy="14521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7B776D7-98E9-C849-8CE7-91EE8DC77D98}"/>
                </a:ext>
              </a:extLst>
            </p:cNvPr>
            <p:cNvSpPr txBox="1"/>
            <p:nvPr/>
          </p:nvSpPr>
          <p:spPr>
            <a:xfrm>
              <a:off x="609600" y="4147840"/>
              <a:ext cx="731838" cy="223138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sz="13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</a:rPr>
                <a:t>[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EA17C1DD-51F3-FF4F-9B5E-45584471FF52}"/>
                </a:ext>
              </a:extLst>
            </p:cNvPr>
            <p:cNvSpPr txBox="1"/>
            <p:nvPr/>
          </p:nvSpPr>
          <p:spPr>
            <a:xfrm>
              <a:off x="2773363" y="4147840"/>
              <a:ext cx="731837" cy="223138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sz="13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</a:rPr>
                <a:t>]</a:t>
              </a:r>
            </a:p>
          </p:txBody>
        </p:sp>
        <p:pic>
          <p:nvPicPr>
            <p:cNvPr id="64570" name="Picture 2">
              <a:extLst>
                <a:ext uri="{FF2B5EF4-FFF2-40B4-BE49-F238E27FC236}">
                  <a16:creationId xmlns:a16="http://schemas.microsoft.com/office/drawing/2014/main" id="{93C8EC36-1128-8745-9977-967EE67EF5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00" y="4681240"/>
              <a:ext cx="52936" cy="141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9" name="Picture 2">
              <a:extLst>
                <a:ext uri="{FF2B5EF4-FFF2-40B4-BE49-F238E27FC236}">
                  <a16:creationId xmlns:a16="http://schemas.microsoft.com/office/drawing/2014/main" id="{B9A11C92-F2A7-CF46-B263-7D4E3513D5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screen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1559705" y="4681240"/>
              <a:ext cx="52936" cy="1416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4572" name="Picture 2">
              <a:extLst>
                <a:ext uri="{FF2B5EF4-FFF2-40B4-BE49-F238E27FC236}">
                  <a16:creationId xmlns:a16="http://schemas.microsoft.com/office/drawing/2014/main" id="{1813AC97-EE7E-0E4B-932B-409FD073AA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747810" y="4681240"/>
              <a:ext cx="52936" cy="141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73" name="Picture 2">
              <a:extLst>
                <a:ext uri="{FF2B5EF4-FFF2-40B4-BE49-F238E27FC236}">
                  <a16:creationId xmlns:a16="http://schemas.microsoft.com/office/drawing/2014/main" id="{47FE19B1-8B2C-B041-81BC-922C6C3040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5915" y="4681240"/>
              <a:ext cx="52936" cy="141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2" name="Picture 3">
              <a:extLst>
                <a:ext uri="{FF2B5EF4-FFF2-40B4-BE49-F238E27FC236}">
                  <a16:creationId xmlns:a16="http://schemas.microsoft.com/office/drawing/2014/main" id="{4BD6ACB4-0FBF-9243-8D95-87C1B04048AB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21" cstate="screen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flipV="1">
              <a:off x="2124020" y="4681240"/>
              <a:ext cx="54864" cy="1417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4575" name="Picture 2">
              <a:extLst>
                <a:ext uri="{FF2B5EF4-FFF2-40B4-BE49-F238E27FC236}">
                  <a16:creationId xmlns:a16="http://schemas.microsoft.com/office/drawing/2014/main" id="{2A80E98F-07ED-F240-AAE9-623D0C3DB7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4053" y="4681240"/>
              <a:ext cx="52936" cy="141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4" name="Picture 2">
              <a:extLst>
                <a:ext uri="{FF2B5EF4-FFF2-40B4-BE49-F238E27FC236}">
                  <a16:creationId xmlns:a16="http://schemas.microsoft.com/office/drawing/2014/main" id="{C54364D3-70E6-3A49-A674-5C78D45276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screen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2502158" y="4681240"/>
              <a:ext cx="52936" cy="1416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4577" name="Picture 2">
              <a:extLst>
                <a:ext uri="{FF2B5EF4-FFF2-40B4-BE49-F238E27FC236}">
                  <a16:creationId xmlns:a16="http://schemas.microsoft.com/office/drawing/2014/main" id="{7BBBAC1B-23CB-F241-A074-007E2B3813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0264" y="4681240"/>
              <a:ext cx="52936" cy="141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595B25C1-7E5B-BA43-BA3C-E7331400FBCF}"/>
              </a:ext>
            </a:extLst>
          </p:cNvPr>
          <p:cNvGrpSpPr>
            <a:grpSpLocks/>
          </p:cNvGrpSpPr>
          <p:nvPr/>
        </p:nvGrpSpPr>
        <p:grpSpPr bwMode="auto">
          <a:xfrm>
            <a:off x="2286000" y="4081464"/>
            <a:ext cx="2895600" cy="2232025"/>
            <a:chOff x="762000" y="4300240"/>
            <a:chExt cx="2895600" cy="2231380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AE069F17-F9A6-734A-B880-9232273F1A6E}"/>
                </a:ext>
              </a:extLst>
            </p:cNvPr>
            <p:cNvSpPr/>
            <p:nvPr/>
          </p:nvSpPr>
          <p:spPr>
            <a:xfrm>
              <a:off x="1143000" y="4812854"/>
              <a:ext cx="2133600" cy="14521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210EB040-A77A-4B4E-94D2-8B4105F3549C}"/>
                </a:ext>
              </a:extLst>
            </p:cNvPr>
            <p:cNvSpPr txBox="1"/>
            <p:nvPr/>
          </p:nvSpPr>
          <p:spPr>
            <a:xfrm>
              <a:off x="762000" y="4300240"/>
              <a:ext cx="731838" cy="223138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sz="13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</a:rPr>
                <a:t>[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69BE3F8B-8A10-EA43-BCA8-8E41EB4657C4}"/>
                </a:ext>
              </a:extLst>
            </p:cNvPr>
            <p:cNvSpPr txBox="1"/>
            <p:nvPr/>
          </p:nvSpPr>
          <p:spPr>
            <a:xfrm>
              <a:off x="2925763" y="4300240"/>
              <a:ext cx="731837" cy="223138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sz="13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</a:rPr>
                <a:t>]</a:t>
              </a:r>
            </a:p>
          </p:txBody>
        </p:sp>
        <p:pic>
          <p:nvPicPr>
            <p:cNvPr id="64559" name="Picture 2">
              <a:extLst>
                <a:ext uri="{FF2B5EF4-FFF2-40B4-BE49-F238E27FC236}">
                  <a16:creationId xmlns:a16="http://schemas.microsoft.com/office/drawing/2014/main" id="{98E04CE1-3193-1B42-AAF4-6B054C55FF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4833640"/>
              <a:ext cx="52936" cy="141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0" name="Picture 2">
              <a:extLst>
                <a:ext uri="{FF2B5EF4-FFF2-40B4-BE49-F238E27FC236}">
                  <a16:creationId xmlns:a16="http://schemas.microsoft.com/office/drawing/2014/main" id="{32B771A5-7BEC-CC4A-B500-7EC9E1F650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screen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1712105" y="4833640"/>
              <a:ext cx="52936" cy="1416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4561" name="Picture 2">
              <a:extLst>
                <a:ext uri="{FF2B5EF4-FFF2-40B4-BE49-F238E27FC236}">
                  <a16:creationId xmlns:a16="http://schemas.microsoft.com/office/drawing/2014/main" id="{2C8DD0E8-A7D2-C444-9336-FBDF5909DA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900210" y="4833640"/>
              <a:ext cx="52936" cy="141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62" name="Picture 2">
              <a:extLst>
                <a:ext uri="{FF2B5EF4-FFF2-40B4-BE49-F238E27FC236}">
                  <a16:creationId xmlns:a16="http://schemas.microsoft.com/office/drawing/2014/main" id="{9BA3A947-7411-504B-A76F-8AB505DCCB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8315" y="4833640"/>
              <a:ext cx="52936" cy="141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63" name="Picture 3">
              <a:extLst>
                <a:ext uri="{FF2B5EF4-FFF2-40B4-BE49-F238E27FC236}">
                  <a16:creationId xmlns:a16="http://schemas.microsoft.com/office/drawing/2014/main" id="{66F2B212-6947-5147-9FA9-BF100A0088D8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6420" y="4833640"/>
              <a:ext cx="54864" cy="1417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64" name="Picture 2">
              <a:extLst>
                <a:ext uri="{FF2B5EF4-FFF2-40B4-BE49-F238E27FC236}">
                  <a16:creationId xmlns:a16="http://schemas.microsoft.com/office/drawing/2014/main" id="{117484D3-6C0A-174E-B4D3-71D092410C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6453" y="4833640"/>
              <a:ext cx="52936" cy="141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5" name="Picture 2">
              <a:extLst>
                <a:ext uri="{FF2B5EF4-FFF2-40B4-BE49-F238E27FC236}">
                  <a16:creationId xmlns:a16="http://schemas.microsoft.com/office/drawing/2014/main" id="{E50C2A4B-3EFC-C747-898D-63536507B2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screen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2654558" y="4833640"/>
              <a:ext cx="52936" cy="1416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4566" name="Picture 2">
              <a:extLst>
                <a:ext uri="{FF2B5EF4-FFF2-40B4-BE49-F238E27FC236}">
                  <a16:creationId xmlns:a16="http://schemas.microsoft.com/office/drawing/2014/main" id="{7A8F55AA-3D62-A64A-9579-E0D1079572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2664" y="4833640"/>
              <a:ext cx="52936" cy="141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3" name="Down Arrow 162">
            <a:extLst>
              <a:ext uri="{FF2B5EF4-FFF2-40B4-BE49-F238E27FC236}">
                <a16:creationId xmlns:a16="http://schemas.microsoft.com/office/drawing/2014/main" id="{D7DA1660-D4ED-5C4A-B4DF-9925FFDA89A3}"/>
              </a:ext>
            </a:extLst>
          </p:cNvPr>
          <p:cNvSpPr/>
          <p:nvPr/>
        </p:nvSpPr>
        <p:spPr>
          <a:xfrm>
            <a:off x="3505200" y="3429000"/>
            <a:ext cx="452438" cy="6096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65" name="Down Arrow 164">
            <a:extLst>
              <a:ext uri="{FF2B5EF4-FFF2-40B4-BE49-F238E27FC236}">
                <a16:creationId xmlns:a16="http://schemas.microsoft.com/office/drawing/2014/main" id="{3C09FDB6-1550-5E43-9C7E-4535B210319C}"/>
              </a:ext>
            </a:extLst>
          </p:cNvPr>
          <p:cNvSpPr/>
          <p:nvPr/>
        </p:nvSpPr>
        <p:spPr>
          <a:xfrm rot="2389875">
            <a:off x="5857875" y="3427413"/>
            <a:ext cx="452438" cy="6096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66" name="Down Arrow 165">
            <a:extLst>
              <a:ext uri="{FF2B5EF4-FFF2-40B4-BE49-F238E27FC236}">
                <a16:creationId xmlns:a16="http://schemas.microsoft.com/office/drawing/2014/main" id="{3D6F40D3-B023-D046-A5D9-49A677652D7F}"/>
              </a:ext>
            </a:extLst>
          </p:cNvPr>
          <p:cNvSpPr/>
          <p:nvPr/>
        </p:nvSpPr>
        <p:spPr>
          <a:xfrm rot="4032678">
            <a:off x="8066088" y="3375026"/>
            <a:ext cx="454025" cy="6096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4522" name="Title 167">
            <a:extLst>
              <a:ext uri="{FF2B5EF4-FFF2-40B4-BE49-F238E27FC236}">
                <a16:creationId xmlns:a16="http://schemas.microsoft.com/office/drawing/2014/main" id="{5191E9A5-8956-4D40-925E-033F154B9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838200"/>
          </a:xfrm>
        </p:spPr>
        <p:txBody>
          <a:bodyPr/>
          <a:lstStyle/>
          <a:p>
            <a:r>
              <a:rPr lang="en-US" altLang="en-US">
                <a:latin typeface="Gill Sans" panose="020B0502020104020203" pitchFamily="34" charset="-79"/>
                <a:ea typeface="AppleGothic" pitchFamily="2" charset="-127"/>
              </a:rPr>
              <a:t>scene tensor factorization</a:t>
            </a:r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2B92D69-C00E-6541-96A9-77E58CC84D02}"/>
              </a:ext>
            </a:extLst>
          </p:cNvPr>
          <p:cNvGrpSpPr>
            <a:grpSpLocks/>
          </p:cNvGrpSpPr>
          <p:nvPr/>
        </p:nvGrpSpPr>
        <p:grpSpPr bwMode="auto">
          <a:xfrm>
            <a:off x="4800600" y="3810001"/>
            <a:ext cx="5791200" cy="2536825"/>
            <a:chOff x="3276600" y="3995440"/>
            <a:chExt cx="5791200" cy="2536180"/>
          </a:xfrm>
        </p:grpSpPr>
        <p:sp>
          <p:nvSpPr>
            <p:cNvPr id="101" name="TextBox 15">
              <a:extLst>
                <a:ext uri="{FF2B5EF4-FFF2-40B4-BE49-F238E27FC236}">
                  <a16:creationId xmlns:a16="http://schemas.microsoft.com/office/drawing/2014/main" id="{BEF6B3D6-7197-2244-9FBF-F8788EA02C89}"/>
                </a:ext>
              </a:extLst>
            </p:cNvPr>
            <p:cNvSpPr txBox="1"/>
            <p:nvPr/>
          </p:nvSpPr>
          <p:spPr>
            <a:xfrm>
              <a:off x="3992563" y="3995440"/>
              <a:ext cx="731837" cy="223145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sz="13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</a:rPr>
                <a:t>[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B9CBFF5-910B-644A-9F7A-154BCC324BB9}"/>
                </a:ext>
              </a:extLst>
            </p:cNvPr>
            <p:cNvSpPr txBox="1"/>
            <p:nvPr/>
          </p:nvSpPr>
          <p:spPr>
            <a:xfrm>
              <a:off x="4906963" y="3995440"/>
              <a:ext cx="731837" cy="223145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sz="13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</a:rPr>
                <a:t>]</a:t>
              </a:r>
            </a:p>
          </p:txBody>
        </p:sp>
        <p:pic>
          <p:nvPicPr>
            <p:cNvPr id="64539" name="Picture 2">
              <a:extLst>
                <a:ext uri="{FF2B5EF4-FFF2-40B4-BE49-F238E27FC236}">
                  <a16:creationId xmlns:a16="http://schemas.microsoft.com/office/drawing/2014/main" id="{2C0D4DF4-52D0-9E4A-823F-505A1BB4AB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3847" y="4528840"/>
              <a:ext cx="52936" cy="141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40" name="Picture 3">
              <a:extLst>
                <a:ext uri="{FF2B5EF4-FFF2-40B4-BE49-F238E27FC236}">
                  <a16:creationId xmlns:a16="http://schemas.microsoft.com/office/drawing/2014/main" id="{CBD571B6-7AF6-BC4B-8E20-DB2D4C515773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1952" y="4528840"/>
              <a:ext cx="54864" cy="1417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E385B54-CFA7-2B4F-A06D-E75BFF48A8AC}"/>
                </a:ext>
              </a:extLst>
            </p:cNvPr>
            <p:cNvSpPr txBox="1"/>
            <p:nvPr/>
          </p:nvSpPr>
          <p:spPr>
            <a:xfrm>
              <a:off x="8335963" y="4541401"/>
              <a:ext cx="731837" cy="12014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defTabSz="457200">
                <a:defRPr/>
              </a:pPr>
              <a:r>
                <a:rPr lang="en-US" sz="7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</a:rPr>
                <a:t>]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28E7C872-163F-7D40-BC77-74715CBB3BC2}"/>
                </a:ext>
              </a:extLst>
            </p:cNvPr>
            <p:cNvSpPr/>
            <p:nvPr/>
          </p:nvSpPr>
          <p:spPr>
            <a:xfrm>
              <a:off x="4495800" y="4647737"/>
              <a:ext cx="990600" cy="14521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6" name="TextBox 15">
              <a:extLst>
                <a:ext uri="{FF2B5EF4-FFF2-40B4-BE49-F238E27FC236}">
                  <a16:creationId xmlns:a16="http://schemas.microsoft.com/office/drawing/2014/main" id="{CAC549B5-6136-DF43-9C47-5436DD8577E5}"/>
                </a:ext>
              </a:extLst>
            </p:cNvPr>
            <p:cNvSpPr txBox="1"/>
            <p:nvPr/>
          </p:nvSpPr>
          <p:spPr>
            <a:xfrm>
              <a:off x="4144963" y="4147801"/>
              <a:ext cx="731837" cy="223145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sz="13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</a:rPr>
                <a:t>[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AC5C9756-61CC-5449-9D6F-8FFF921C1131}"/>
                </a:ext>
              </a:extLst>
            </p:cNvPr>
            <p:cNvSpPr txBox="1"/>
            <p:nvPr/>
          </p:nvSpPr>
          <p:spPr>
            <a:xfrm>
              <a:off x="5059363" y="4147801"/>
              <a:ext cx="731837" cy="223145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sz="13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</a:rPr>
                <a:t>]</a:t>
              </a:r>
            </a:p>
          </p:txBody>
        </p:sp>
        <p:pic>
          <p:nvPicPr>
            <p:cNvPr id="64545" name="Picture 2">
              <a:extLst>
                <a:ext uri="{FF2B5EF4-FFF2-40B4-BE49-F238E27FC236}">
                  <a16:creationId xmlns:a16="http://schemas.microsoft.com/office/drawing/2014/main" id="{F2C4EB51-7CA8-E642-A4B8-DB2C7D0586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6247" y="4681240"/>
              <a:ext cx="52936" cy="141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8" name="Picture 3">
              <a:extLst>
                <a:ext uri="{FF2B5EF4-FFF2-40B4-BE49-F238E27FC236}">
                  <a16:creationId xmlns:a16="http://schemas.microsoft.com/office/drawing/2014/main" id="{C1A58F28-CAE9-1743-9C6D-B8E374A17559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21" cstate="screen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5034352" y="4681240"/>
              <a:ext cx="54864" cy="1417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0002741-531C-2147-B81E-1E9CCE6CE81D}"/>
                </a:ext>
              </a:extLst>
            </p:cNvPr>
            <p:cNvSpPr txBox="1"/>
            <p:nvPr/>
          </p:nvSpPr>
          <p:spPr>
            <a:xfrm>
              <a:off x="5638800" y="4541401"/>
              <a:ext cx="731838" cy="12014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defTabSz="457200">
                <a:defRPr/>
              </a:pPr>
              <a:r>
                <a:rPr lang="en-US" sz="7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</a:rPr>
                <a:t>[</a:t>
              </a:r>
            </a:p>
          </p:txBody>
        </p:sp>
        <p:pic>
          <p:nvPicPr>
            <p:cNvPr id="64548" name="Picture 3">
              <a:extLst>
                <a:ext uri="{FF2B5EF4-FFF2-40B4-BE49-F238E27FC236}">
                  <a16:creationId xmlns:a16="http://schemas.microsoft.com/office/drawing/2014/main" id="{D4F03101-AE8A-2F47-A0CF-C0D2AA23F0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7162799" y="4017021"/>
              <a:ext cx="76200" cy="2362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49" name="Picture 3">
              <a:extLst>
                <a:ext uri="{FF2B5EF4-FFF2-40B4-BE49-F238E27FC236}">
                  <a16:creationId xmlns:a16="http://schemas.microsoft.com/office/drawing/2014/main" id="{B8B0A3DB-C642-2744-A5FC-1C8769E8E2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7162536" y="3864357"/>
              <a:ext cx="76726" cy="2362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5E602B4C-2047-0F4D-8D79-B12474C11906}"/>
                </a:ext>
              </a:extLst>
            </p:cNvPr>
            <p:cNvSpPr/>
            <p:nvPr/>
          </p:nvSpPr>
          <p:spPr>
            <a:xfrm>
              <a:off x="4648200" y="4812795"/>
              <a:ext cx="990600" cy="14521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7" name="TextBox 15">
              <a:extLst>
                <a:ext uri="{FF2B5EF4-FFF2-40B4-BE49-F238E27FC236}">
                  <a16:creationId xmlns:a16="http://schemas.microsoft.com/office/drawing/2014/main" id="{FE7C07A2-D133-DA44-BCEA-438F6E9AAE71}"/>
                </a:ext>
              </a:extLst>
            </p:cNvPr>
            <p:cNvSpPr txBox="1"/>
            <p:nvPr/>
          </p:nvSpPr>
          <p:spPr>
            <a:xfrm>
              <a:off x="4297363" y="4300163"/>
              <a:ext cx="731837" cy="223145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sz="13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</a:rPr>
                <a:t>[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76A1EC09-33DB-7C45-91C4-808173BD1A32}"/>
                </a:ext>
              </a:extLst>
            </p:cNvPr>
            <p:cNvSpPr txBox="1"/>
            <p:nvPr/>
          </p:nvSpPr>
          <p:spPr>
            <a:xfrm>
              <a:off x="5211763" y="4300163"/>
              <a:ext cx="731837" cy="223145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sz="13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</a:rPr>
                <a:t>]</a:t>
              </a:r>
            </a:p>
          </p:txBody>
        </p:sp>
        <p:pic>
          <p:nvPicPr>
            <p:cNvPr id="64553" name="Picture 2">
              <a:extLst>
                <a:ext uri="{FF2B5EF4-FFF2-40B4-BE49-F238E27FC236}">
                  <a16:creationId xmlns:a16="http://schemas.microsoft.com/office/drawing/2014/main" id="{8A298227-C44C-A444-BB15-37EE119555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998647" y="4833640"/>
              <a:ext cx="52936" cy="141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54" name="Picture 3">
              <a:extLst>
                <a:ext uri="{FF2B5EF4-FFF2-40B4-BE49-F238E27FC236}">
                  <a16:creationId xmlns:a16="http://schemas.microsoft.com/office/drawing/2014/main" id="{FA122073-A154-2142-9698-6984E3B84EDE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6752" y="4833640"/>
              <a:ext cx="54864" cy="1417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0" name="TextBox 14">
              <a:extLst>
                <a:ext uri="{FF2B5EF4-FFF2-40B4-BE49-F238E27FC236}">
                  <a16:creationId xmlns:a16="http://schemas.microsoft.com/office/drawing/2014/main" id="{5E992A1A-A93D-5543-B100-B1F7A177FD8F}"/>
                </a:ext>
              </a:extLst>
            </p:cNvPr>
            <p:cNvSpPr txBox="1"/>
            <p:nvPr/>
          </p:nvSpPr>
          <p:spPr>
            <a:xfrm>
              <a:off x="3276600" y="4114473"/>
              <a:ext cx="1073150" cy="223145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defTabSz="4572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3900" b="0">
                  <a:solidFill>
                    <a:srgbClr val="404040"/>
                  </a:solidFill>
                  <a:latin typeface="Calibri" panose="020F0502020204030204" pitchFamily="34" charset="0"/>
                </a:rPr>
                <a:t>≈</a:t>
              </a:r>
            </a:p>
          </p:txBody>
        </p:sp>
      </p:grpSp>
      <p:sp>
        <p:nvSpPr>
          <p:cNvPr id="64524" name="Slide Number Placeholder 82">
            <a:extLst>
              <a:ext uri="{FF2B5EF4-FFF2-40B4-BE49-F238E27FC236}">
                <a16:creationId xmlns:a16="http://schemas.microsoft.com/office/drawing/2014/main" id="{92BF3C39-8007-4241-A56E-B7832EBAC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fld id="{F805DBAB-2BA1-9144-BF7A-D4C3325DBCE3}" type="slidenum">
              <a:rPr lang="en-US" altLang="en-US" sz="1200">
                <a:solidFill>
                  <a:srgbClr val="898989"/>
                </a:solidFill>
                <a:latin typeface="Gill Sans" panose="020B0502020104020203" pitchFamily="34" charset="-79"/>
                <a:ea typeface="AppleGothic" pitchFamily="2" charset="-127"/>
              </a:rPr>
              <a:pPr/>
              <a:t>69</a:t>
            </a:fld>
            <a:endParaRPr lang="en-US" altLang="en-US" sz="1200">
              <a:solidFill>
                <a:srgbClr val="898989"/>
              </a:solidFill>
              <a:latin typeface="Gill Sans" panose="020B0502020104020203" pitchFamily="34" charset="-79"/>
              <a:ea typeface="AppleGothic" pitchFamily="2" charset="-127"/>
            </a:endParaRP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BF3AB8EB-CF6C-1F43-9AF7-0E58919BA58D}"/>
              </a:ext>
            </a:extLst>
          </p:cNvPr>
          <p:cNvGrpSpPr>
            <a:grpSpLocks/>
          </p:cNvGrpSpPr>
          <p:nvPr/>
        </p:nvGrpSpPr>
        <p:grpSpPr bwMode="auto">
          <a:xfrm>
            <a:off x="3014664" y="4343400"/>
            <a:ext cx="1481137" cy="2362200"/>
            <a:chOff x="-947925" y="4343400"/>
            <a:chExt cx="1481325" cy="2362200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84E2AE7-A4BA-B147-B9AA-E3ECD9B4F0B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-1413762" y="5438633"/>
              <a:ext cx="1642870" cy="0"/>
            </a:xfrm>
            <a:prstGeom prst="line">
              <a:avLst/>
            </a:prstGeom>
            <a:noFill/>
            <a:ln w="76200">
              <a:solidFill>
                <a:srgbClr val="F79646"/>
              </a:solidFill>
              <a:round/>
              <a:headEnd/>
              <a:tailEnd/>
            </a:ln>
            <a:effectLst>
              <a:outerShdw blurRad="50800" dist="50800" dir="5400000" sx="999" sy="999" algn="ctr" rotWithShape="0">
                <a:srgbClr val="808080">
                  <a:alpha val="43137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0CD4C1D-0943-224A-948C-48C24A9F48C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-622883" y="5442110"/>
              <a:ext cx="1635916" cy="0"/>
            </a:xfrm>
            <a:prstGeom prst="line">
              <a:avLst/>
            </a:prstGeom>
            <a:noFill/>
            <a:ln w="76200">
              <a:solidFill>
                <a:srgbClr val="F79646"/>
              </a:solidFill>
              <a:round/>
              <a:headEnd/>
              <a:tailEnd/>
            </a:ln>
            <a:effectLst>
              <a:outerShdw blurRad="50800" dist="50800" dir="5400000" sx="999" sy="999" algn="ctr" rotWithShape="0">
                <a:srgbClr val="808080">
                  <a:alpha val="43137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E9AE23C-BC48-3346-8F05-711AEE194607}"/>
                </a:ext>
              </a:extLst>
            </p:cNvPr>
            <p:cNvSpPr txBox="1"/>
            <p:nvPr/>
          </p:nvSpPr>
          <p:spPr>
            <a:xfrm>
              <a:off x="-947925" y="6335713"/>
              <a:ext cx="723992" cy="369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dirty="0">
                  <a:solidFill>
                    <a:prstClr val="black"/>
                  </a:solidFill>
                  <a:latin typeface="Calibri"/>
                </a:rPr>
                <a:t>Dawn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CB5AED0-7C83-B348-A689-1E03ED79BD09}"/>
                </a:ext>
              </a:extLst>
            </p:cNvPr>
            <p:cNvSpPr txBox="1"/>
            <p:nvPr/>
          </p:nvSpPr>
          <p:spPr>
            <a:xfrm>
              <a:off x="-109619" y="6335713"/>
              <a:ext cx="643019" cy="369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dirty="0">
                  <a:solidFill>
                    <a:prstClr val="black"/>
                  </a:solidFill>
                  <a:latin typeface="Calibri"/>
                </a:rPr>
                <a:t>Dusk</a:t>
              </a:r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85C53E5-F9CD-E342-80B8-2DF9FA29D5E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-883137" y="4343400"/>
              <a:ext cx="304800" cy="304800"/>
            </a:xfrm>
            <a:prstGeom prst="line">
              <a:avLst/>
            </a:prstGeom>
            <a:noFill/>
            <a:ln w="76200">
              <a:solidFill>
                <a:srgbClr val="F79646"/>
              </a:solidFill>
              <a:round/>
              <a:headEnd/>
              <a:tailEnd/>
            </a:ln>
            <a:effectLst>
              <a:outerShdw blurRad="50800" dist="50800" dir="5400000" sx="999" sy="999" algn="ctr" rotWithShape="0">
                <a:srgbClr val="808080">
                  <a:alpha val="43137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7EB1C99-B850-1947-BA2A-6AFD0D5E80E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-101201" y="4343400"/>
              <a:ext cx="304800" cy="304800"/>
            </a:xfrm>
            <a:prstGeom prst="line">
              <a:avLst/>
            </a:prstGeom>
            <a:noFill/>
            <a:ln w="76200">
              <a:solidFill>
                <a:srgbClr val="F79646"/>
              </a:solidFill>
              <a:round/>
              <a:headEnd/>
              <a:tailEnd/>
            </a:ln>
            <a:effectLst>
              <a:outerShdw blurRad="50800" dist="50800" dir="5400000" sx="999" sy="999" algn="ctr" rotWithShape="0">
                <a:srgbClr val="808080">
                  <a:alpha val="43137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CC29A693-3764-ED45-826C-C1EEEF43FDE8}"/>
              </a:ext>
            </a:extLst>
          </p:cNvPr>
          <p:cNvGrpSpPr>
            <a:grpSpLocks/>
          </p:cNvGrpSpPr>
          <p:nvPr/>
        </p:nvGrpSpPr>
        <p:grpSpPr bwMode="auto">
          <a:xfrm>
            <a:off x="7886700" y="4648200"/>
            <a:ext cx="1824038" cy="2057400"/>
            <a:chOff x="-1137800" y="4648200"/>
            <a:chExt cx="1823600" cy="2057400"/>
          </a:xfrm>
        </p:grpSpPr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9E750101-A28B-BC43-9404-FBA10B6F82A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-1588136" y="5454134"/>
              <a:ext cx="1611868" cy="0"/>
            </a:xfrm>
            <a:prstGeom prst="line">
              <a:avLst/>
            </a:prstGeom>
            <a:noFill/>
            <a:ln w="76200">
              <a:solidFill>
                <a:srgbClr val="F79646"/>
              </a:solidFill>
              <a:round/>
              <a:headEnd/>
              <a:tailEnd/>
            </a:ln>
            <a:effectLst>
              <a:outerShdw blurRad="50800" dist="50800" dir="5400000" sx="999" sy="999" algn="ctr" rotWithShape="0">
                <a:srgbClr val="808080">
                  <a:alpha val="43137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2311B120-FE00-1B47-9481-34A737F1319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-458459" y="5454134"/>
              <a:ext cx="1611868" cy="0"/>
            </a:xfrm>
            <a:prstGeom prst="line">
              <a:avLst/>
            </a:prstGeom>
            <a:noFill/>
            <a:ln w="76200">
              <a:solidFill>
                <a:srgbClr val="F79646"/>
              </a:solidFill>
              <a:round/>
              <a:headEnd/>
              <a:tailEnd/>
            </a:ln>
            <a:effectLst>
              <a:outerShdw blurRad="50800" dist="50800" dir="5400000" sx="999" sy="999" algn="ctr" rotWithShape="0">
                <a:srgbClr val="808080">
                  <a:alpha val="43137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FF9F28C-3EC4-CB47-947D-1D2F6F80C57C}"/>
                </a:ext>
              </a:extLst>
            </p:cNvPr>
            <p:cNvSpPr txBox="1"/>
            <p:nvPr/>
          </p:nvSpPr>
          <p:spPr>
            <a:xfrm>
              <a:off x="-1137800" y="6335713"/>
              <a:ext cx="723726" cy="369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dirty="0">
                  <a:solidFill>
                    <a:prstClr val="black"/>
                  </a:solidFill>
                  <a:latin typeface="Calibri"/>
                </a:rPr>
                <a:t>Dawn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FD323D9C-FD22-0343-930B-E6735B55F0ED}"/>
                </a:ext>
              </a:extLst>
            </p:cNvPr>
            <p:cNvSpPr txBox="1"/>
            <p:nvPr/>
          </p:nvSpPr>
          <p:spPr>
            <a:xfrm>
              <a:off x="43016" y="6335713"/>
              <a:ext cx="642784" cy="369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dirty="0">
                  <a:solidFill>
                    <a:prstClr val="black"/>
                  </a:solidFill>
                  <a:latin typeface="Calibri"/>
                </a:rPr>
                <a:t>Dusk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940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 animBg="1"/>
      <p:bldP spid="165" grpId="0" animBg="1"/>
      <p:bldP spid="165" grpId="1" animBg="1"/>
      <p:bldP spid="166" grpId="0" animBg="1"/>
      <p:bldP spid="166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934AE4C-F0C4-45B4-AECF-77331CC0224E}"/>
              </a:ext>
            </a:extLst>
          </p:cNvPr>
          <p:cNvCxnSpPr>
            <a:cxnSpLocks/>
          </p:cNvCxnSpPr>
          <p:nvPr/>
        </p:nvCxnSpPr>
        <p:spPr>
          <a:xfrm flipH="1">
            <a:off x="6124030" y="3532377"/>
            <a:ext cx="3244254" cy="1460461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0DF3CCC-E844-48F5-A637-0F4C140753D7}"/>
              </a:ext>
            </a:extLst>
          </p:cNvPr>
          <p:cNvCxnSpPr>
            <a:cxnSpLocks/>
          </p:cNvCxnSpPr>
          <p:nvPr/>
        </p:nvCxnSpPr>
        <p:spPr>
          <a:xfrm>
            <a:off x="9424400" y="1714507"/>
            <a:ext cx="0" cy="36576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Depth determines scale of blur kernel</a:t>
            </a:r>
            <a:endParaRPr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430379D-AAE0-41C5-B779-B333C86969D1}"/>
              </a:ext>
            </a:extLst>
          </p:cNvPr>
          <p:cNvCxnSpPr>
            <a:cxnSpLocks/>
          </p:cNvCxnSpPr>
          <p:nvPr/>
        </p:nvCxnSpPr>
        <p:spPr>
          <a:xfrm>
            <a:off x="3011331" y="5372107"/>
            <a:ext cx="3024246" cy="0"/>
          </a:xfrm>
          <a:prstGeom prst="straightConnector1">
            <a:avLst/>
          </a:prstGeom>
          <a:ln w="38100" cap="rnd">
            <a:solidFill>
              <a:schemeClr val="tx1"/>
            </a:solidFill>
            <a:bevel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0719340-6FF9-44BA-9EB8-E1FE021930A2}"/>
              </a:ext>
            </a:extLst>
          </p:cNvPr>
          <p:cNvCxnSpPr>
            <a:cxnSpLocks/>
          </p:cNvCxnSpPr>
          <p:nvPr/>
        </p:nvCxnSpPr>
        <p:spPr>
          <a:xfrm>
            <a:off x="3008376" y="1690243"/>
            <a:ext cx="0" cy="36576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Put a photosensor in front of object">
            <a:extLst>
              <a:ext uri="{FF2B5EF4-FFF2-40B4-BE49-F238E27FC236}">
                <a16:creationId xmlns:a16="http://schemas.microsoft.com/office/drawing/2014/main" id="{D20EABB0-3C08-4094-BD22-0385E7EA19FA}"/>
              </a:ext>
            </a:extLst>
          </p:cNvPr>
          <p:cNvSpPr txBox="1"/>
          <p:nvPr/>
        </p:nvSpPr>
        <p:spPr>
          <a:xfrm>
            <a:off x="3008377" y="5391714"/>
            <a:ext cx="3027200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object distance D</a:t>
            </a:r>
            <a:endParaRPr sz="2400" dirty="0">
              <a:latin typeface="+mj-lt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8E23E49-67E5-4716-BB6D-2A8C9A8978D2}"/>
              </a:ext>
            </a:extLst>
          </p:cNvPr>
          <p:cNvCxnSpPr>
            <a:cxnSpLocks/>
          </p:cNvCxnSpPr>
          <p:nvPr/>
        </p:nvCxnSpPr>
        <p:spPr>
          <a:xfrm>
            <a:off x="6222638" y="5386923"/>
            <a:ext cx="3139131" cy="0"/>
          </a:xfrm>
          <a:prstGeom prst="straightConnector1">
            <a:avLst/>
          </a:prstGeom>
          <a:ln w="38100" cap="rnd">
            <a:solidFill>
              <a:schemeClr val="tx1"/>
            </a:solidFill>
            <a:bevel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Put a photosensor in front of object">
            <a:extLst>
              <a:ext uri="{FF2B5EF4-FFF2-40B4-BE49-F238E27FC236}">
                <a16:creationId xmlns:a16="http://schemas.microsoft.com/office/drawing/2014/main" id="{9FE858F1-AF2E-4548-A8FA-441E7809459A}"/>
              </a:ext>
            </a:extLst>
          </p:cNvPr>
          <p:cNvSpPr txBox="1"/>
          <p:nvPr/>
        </p:nvSpPr>
        <p:spPr>
          <a:xfrm>
            <a:off x="6222578" y="5391714"/>
            <a:ext cx="3126868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focus distance D’</a:t>
            </a:r>
            <a:endParaRPr sz="2400" dirty="0">
              <a:latin typeface="+mj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600009-6448-483A-88B8-9B283DA716C8}"/>
              </a:ext>
            </a:extLst>
          </p:cNvPr>
          <p:cNvCxnSpPr>
            <a:cxnSpLocks/>
            <a:stCxn id="71" idx="6"/>
          </p:cNvCxnSpPr>
          <p:nvPr/>
        </p:nvCxnSpPr>
        <p:spPr>
          <a:xfrm flipV="1">
            <a:off x="3074321" y="2020136"/>
            <a:ext cx="3060306" cy="146913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BCB07CB-AC18-4CBC-AA19-2AD19A729A58}"/>
              </a:ext>
            </a:extLst>
          </p:cNvPr>
          <p:cNvCxnSpPr>
            <a:cxnSpLocks/>
            <a:stCxn id="40" idx="2"/>
          </p:cNvCxnSpPr>
          <p:nvPr/>
        </p:nvCxnSpPr>
        <p:spPr>
          <a:xfrm flipH="1" flipV="1">
            <a:off x="6134627" y="2020135"/>
            <a:ext cx="3233413" cy="147499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C94D63D-203D-42E9-AD65-FA5A212FFDA8}"/>
              </a:ext>
            </a:extLst>
          </p:cNvPr>
          <p:cNvCxnSpPr>
            <a:cxnSpLocks/>
            <a:stCxn id="71" idx="5"/>
          </p:cNvCxnSpPr>
          <p:nvPr/>
        </p:nvCxnSpPr>
        <p:spPr>
          <a:xfrm>
            <a:off x="3073161" y="3541744"/>
            <a:ext cx="3054286" cy="146978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3EE810B-A2B2-4DB5-A71C-A35FA6FF3AB9}"/>
              </a:ext>
            </a:extLst>
          </p:cNvPr>
          <p:cNvGrpSpPr/>
          <p:nvPr/>
        </p:nvGrpSpPr>
        <p:grpSpPr>
          <a:xfrm>
            <a:off x="5934872" y="1685308"/>
            <a:ext cx="386202" cy="3657600"/>
            <a:chOff x="5934872" y="1796433"/>
            <a:chExt cx="386202" cy="36576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0D0C97-74A0-44E8-A441-DD8D31646A47}"/>
                </a:ext>
              </a:extLst>
            </p:cNvPr>
            <p:cNvSpPr/>
            <p:nvPr/>
          </p:nvSpPr>
          <p:spPr>
            <a:xfrm>
              <a:off x="6082253" y="1796433"/>
              <a:ext cx="91440" cy="3657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5B8458E-112F-4C89-BA20-DC54F9D9CA44}"/>
                </a:ext>
              </a:extLst>
            </p:cNvPr>
            <p:cNvSpPr/>
            <p:nvPr/>
          </p:nvSpPr>
          <p:spPr>
            <a:xfrm>
              <a:off x="5934872" y="2045400"/>
              <a:ext cx="386202" cy="316655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1" name="Oval 70">
            <a:extLst>
              <a:ext uri="{FF2B5EF4-FFF2-40B4-BE49-F238E27FC236}">
                <a16:creationId xmlns:a16="http://schemas.microsoft.com/office/drawing/2014/main" id="{D85A659A-3B96-42C7-89FE-B2AC81B10D50}"/>
              </a:ext>
            </a:extLst>
          </p:cNvPr>
          <p:cNvSpPr/>
          <p:nvPr/>
        </p:nvSpPr>
        <p:spPr>
          <a:xfrm rot="20325895">
            <a:off x="2941817" y="3445528"/>
            <a:ext cx="137160" cy="1371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A819FB3-4E35-4350-8B80-F57A4C5419D0}"/>
              </a:ext>
            </a:extLst>
          </p:cNvPr>
          <p:cNvSpPr/>
          <p:nvPr/>
        </p:nvSpPr>
        <p:spPr>
          <a:xfrm rot="1334066">
            <a:off x="9362941" y="3452499"/>
            <a:ext cx="137160" cy="1371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coded_11">
            <a:extLst>
              <a:ext uri="{FF2B5EF4-FFF2-40B4-BE49-F238E27FC236}">
                <a16:creationId xmlns:a16="http://schemas.microsoft.com/office/drawing/2014/main" id="{8006D98D-0544-4367-9D82-089035D57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640" y="3698258"/>
            <a:ext cx="1644650" cy="164465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9">
            <a:extLst>
              <a:ext uri="{FF2B5EF4-FFF2-40B4-BE49-F238E27FC236}">
                <a16:creationId xmlns:a16="http://schemas.microsoft.com/office/drawing/2014/main" id="{7736D43C-70F4-43AE-B219-307B3D0D73E8}"/>
              </a:ext>
            </a:extLst>
          </p:cNvPr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19" b="49603"/>
          <a:stretch>
            <a:fillRect/>
          </a:stretch>
        </p:blipFill>
        <p:spPr bwMode="auto">
          <a:xfrm>
            <a:off x="10446801" y="1720366"/>
            <a:ext cx="1642489" cy="16409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9" name="Text Box 18">
            <a:extLst>
              <a:ext uri="{FF2B5EF4-FFF2-40B4-BE49-F238E27FC236}">
                <a16:creationId xmlns:a16="http://schemas.microsoft.com/office/drawing/2014/main" id="{8ACD76C9-99EB-451E-BEE5-D3D5E7FB4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0640" y="3298967"/>
            <a:ext cx="64773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400" dirty="0">
                <a:latin typeface="+mj-lt"/>
              </a:rPr>
              <a:t>PSF</a:t>
            </a:r>
          </a:p>
        </p:txBody>
      </p:sp>
      <p:sp>
        <p:nvSpPr>
          <p:cNvPr id="42" name="AutoShape 21">
            <a:extLst>
              <a:ext uri="{FF2B5EF4-FFF2-40B4-BE49-F238E27FC236}">
                <a16:creationId xmlns:a16="http://schemas.microsoft.com/office/drawing/2014/main" id="{5849364E-1B7A-4C0E-9885-6CB47EB84E72}"/>
              </a:ext>
            </a:extLst>
          </p:cNvPr>
          <p:cNvSpPr>
            <a:spLocks/>
          </p:cNvSpPr>
          <p:nvPr/>
        </p:nvSpPr>
        <p:spPr bwMode="auto">
          <a:xfrm>
            <a:off x="9543940" y="3502173"/>
            <a:ext cx="266700" cy="42862"/>
          </a:xfrm>
          <a:prstGeom prst="rightBrace">
            <a:avLst>
              <a:gd name="adj1" fmla="val 8333"/>
              <a:gd name="adj2" fmla="val 50000"/>
            </a:avLst>
          </a:prstGeom>
          <a:noFill/>
          <a:ln w="38100">
            <a:solidFill>
              <a:srgbClr val="FFC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12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1171A30C-5842-DA4E-B3EC-E446E4FF2A72}"/>
              </a:ext>
            </a:extLst>
          </p:cNvPr>
          <p:cNvGrpSpPr>
            <a:grpSpLocks/>
          </p:cNvGrpSpPr>
          <p:nvPr/>
        </p:nvGrpSpPr>
        <p:grpSpPr bwMode="auto">
          <a:xfrm>
            <a:off x="7162800" y="1219200"/>
            <a:ext cx="2133600" cy="4953000"/>
            <a:chOff x="5638800" y="1219200"/>
            <a:chExt cx="2133600" cy="4953000"/>
          </a:xfrm>
        </p:grpSpPr>
        <p:pic>
          <p:nvPicPr>
            <p:cNvPr id="25" name="Picture 2" descr="C:\user\projects\globalWebcam\jobtalk\Gimb.jpg">
              <a:extLst>
                <a:ext uri="{FF2B5EF4-FFF2-40B4-BE49-F238E27FC236}">
                  <a16:creationId xmlns:a16="http://schemas.microsoft.com/office/drawing/2014/main" id="{270D2475-5FC6-4E4C-A905-E71F30998D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5638800" y="2895600"/>
              <a:ext cx="2133600" cy="1600200"/>
            </a:xfrm>
            <a:prstGeom prst="rect">
              <a:avLst/>
            </a:prstGeom>
            <a:noFill/>
          </p:spPr>
        </p:pic>
        <p:pic>
          <p:nvPicPr>
            <p:cNvPr id="28" name="Picture 3" descr="C:\user\projects\globalWebcam\jobtalk\Gimg.jpg">
              <a:extLst>
                <a:ext uri="{FF2B5EF4-FFF2-40B4-BE49-F238E27FC236}">
                  <a16:creationId xmlns:a16="http://schemas.microsoft.com/office/drawing/2014/main" id="{72EDDAEC-0C39-2044-BC9C-ED6A887976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5638800" y="4572000"/>
              <a:ext cx="2133600" cy="1600200"/>
            </a:xfrm>
            <a:prstGeom prst="rect">
              <a:avLst/>
            </a:prstGeom>
            <a:noFill/>
          </p:spPr>
        </p:pic>
        <p:pic>
          <p:nvPicPr>
            <p:cNvPr id="29" name="Picture 4" descr="C:\user\projects\globalWebcam\jobtalk\Gimr.jpg">
              <a:extLst>
                <a:ext uri="{FF2B5EF4-FFF2-40B4-BE49-F238E27FC236}">
                  <a16:creationId xmlns:a16="http://schemas.microsoft.com/office/drawing/2014/main" id="{A59D3D1B-6FCB-0346-8444-F45E3E6B5B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5638800" y="1219200"/>
              <a:ext cx="2133600" cy="1600200"/>
            </a:xfrm>
            <a:prstGeom prst="rect">
              <a:avLst/>
            </a:prstGeom>
            <a:noFill/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AD278BF3-3126-B94E-9785-564E47E34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 dirty="0"/>
              <a:t>consistent labeling using </a:t>
            </a:r>
            <a:br>
              <a:rPr lang="en-US" dirty="0"/>
            </a:br>
            <a:r>
              <a:rPr lang="en-US" dirty="0"/>
              <a:t>tensor factorization</a:t>
            </a:r>
          </a:p>
        </p:txBody>
      </p:sp>
      <p:sp>
        <p:nvSpPr>
          <p:cNvPr id="65539" name="Slide Number Placeholder 3">
            <a:extLst>
              <a:ext uri="{FF2B5EF4-FFF2-40B4-BE49-F238E27FC236}">
                <a16:creationId xmlns:a16="http://schemas.microsoft.com/office/drawing/2014/main" id="{83362793-314A-AE4C-AC71-84EC2A234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fld id="{A03DAE16-B4A1-8346-BF99-3734E641807C}" type="slidenum">
              <a:rPr lang="en-US" altLang="en-US" sz="1200">
                <a:solidFill>
                  <a:srgbClr val="898989"/>
                </a:solidFill>
                <a:latin typeface="Gill Sans" panose="020B0502020104020203" pitchFamily="34" charset="-79"/>
                <a:ea typeface="AppleGothic" pitchFamily="2" charset="-127"/>
              </a:rPr>
              <a:pPr/>
              <a:t>70</a:t>
            </a:fld>
            <a:endParaRPr lang="en-US" altLang="en-US" sz="1200">
              <a:solidFill>
                <a:srgbClr val="898989"/>
              </a:solidFill>
              <a:latin typeface="Gill Sans" panose="020B0502020104020203" pitchFamily="34" charset="-79"/>
              <a:ea typeface="AppleGothic" pitchFamily="2" charset="-127"/>
            </a:endParaRPr>
          </a:p>
        </p:txBody>
      </p:sp>
      <p:pic>
        <p:nvPicPr>
          <p:cNvPr id="65540" name="Picture 7">
            <a:extLst>
              <a:ext uri="{FF2B5EF4-FFF2-40B4-BE49-F238E27FC236}">
                <a16:creationId xmlns:a16="http://schemas.microsoft.com/office/drawing/2014/main" id="{AA729F3A-730E-AA48-AE86-487A6006C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8" r="51288" b="67906"/>
          <a:stretch>
            <a:fillRect/>
          </a:stretch>
        </p:blipFill>
        <p:spPr bwMode="auto">
          <a:xfrm>
            <a:off x="2587626" y="1230313"/>
            <a:ext cx="17494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1" name="Picture 8">
            <a:extLst>
              <a:ext uri="{FF2B5EF4-FFF2-40B4-BE49-F238E27FC236}">
                <a16:creationId xmlns:a16="http://schemas.microsoft.com/office/drawing/2014/main" id="{125C91A1-2E41-844A-A94C-87EDC5FE8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8" t="47180" r="53210" b="21233"/>
          <a:stretch>
            <a:fillRect/>
          </a:stretch>
        </p:blipFill>
        <p:spPr bwMode="auto">
          <a:xfrm>
            <a:off x="2587625" y="2906713"/>
            <a:ext cx="1651000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2" name="Picture 7">
            <a:extLst>
              <a:ext uri="{FF2B5EF4-FFF2-40B4-BE49-F238E27FC236}">
                <a16:creationId xmlns:a16="http://schemas.microsoft.com/office/drawing/2014/main" id="{E93BA88F-B04C-F54D-94E9-29272A3CF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99" r="17468" b="67709"/>
          <a:stretch>
            <a:fillRect/>
          </a:stretch>
        </p:blipFill>
        <p:spPr bwMode="auto">
          <a:xfrm>
            <a:off x="2514601" y="4506913"/>
            <a:ext cx="1679575" cy="161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5543" name="Group 12">
            <a:extLst>
              <a:ext uri="{FF2B5EF4-FFF2-40B4-BE49-F238E27FC236}">
                <a16:creationId xmlns:a16="http://schemas.microsoft.com/office/drawing/2014/main" id="{03D38CB9-CEAD-5846-BFB5-26C5A9446B2A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1230314"/>
            <a:ext cx="1481138" cy="5399087"/>
            <a:chOff x="1143000" y="1066798"/>
            <a:chExt cx="1481325" cy="53985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6E9FEA2-B60B-964B-B68E-77490755633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-977902" y="3543300"/>
              <a:ext cx="4953000" cy="0"/>
            </a:xfrm>
            <a:prstGeom prst="line">
              <a:avLst/>
            </a:prstGeom>
            <a:noFill/>
            <a:ln w="38100">
              <a:solidFill>
                <a:srgbClr val="F7964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CD8759C-171B-E344-9A99-88B7D015F52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-190501" y="3543299"/>
              <a:ext cx="4953002" cy="0"/>
            </a:xfrm>
            <a:prstGeom prst="line">
              <a:avLst/>
            </a:prstGeom>
            <a:noFill/>
            <a:ln w="38100">
              <a:solidFill>
                <a:srgbClr val="F7964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67A5EEC-D72B-444D-9950-589F223B63C7}"/>
                </a:ext>
              </a:extLst>
            </p:cNvPr>
            <p:cNvSpPr txBox="1"/>
            <p:nvPr/>
          </p:nvSpPr>
          <p:spPr>
            <a:xfrm>
              <a:off x="1143000" y="6095483"/>
              <a:ext cx="723991" cy="36984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dirty="0">
                  <a:solidFill>
                    <a:prstClr val="black"/>
                  </a:solidFill>
                  <a:latin typeface="Calibri"/>
                </a:rPr>
                <a:t>Dawn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751363C-D19F-914B-8A2A-6A73BC0C3AE5}"/>
                </a:ext>
              </a:extLst>
            </p:cNvPr>
            <p:cNvSpPr txBox="1"/>
            <p:nvPr/>
          </p:nvSpPr>
          <p:spPr>
            <a:xfrm>
              <a:off x="1981306" y="6095483"/>
              <a:ext cx="643019" cy="36984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dirty="0">
                  <a:solidFill>
                    <a:prstClr val="black"/>
                  </a:solidFill>
                  <a:latin typeface="Calibri"/>
                </a:rPr>
                <a:t>Dusk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276EF68-CA17-D041-B5CA-CDD1089CCD2B}"/>
              </a:ext>
            </a:extLst>
          </p:cNvPr>
          <p:cNvGrpSpPr>
            <a:grpSpLocks/>
          </p:cNvGrpSpPr>
          <p:nvPr/>
        </p:nvGrpSpPr>
        <p:grpSpPr bwMode="auto">
          <a:xfrm>
            <a:off x="9677401" y="1687513"/>
            <a:ext cx="669925" cy="3962400"/>
            <a:chOff x="304800" y="1777663"/>
            <a:chExt cx="670376" cy="396240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CEAF12-DBCD-8641-8DA5-EBA745F4E94B}"/>
                </a:ext>
              </a:extLst>
            </p:cNvPr>
            <p:cNvSpPr txBox="1"/>
            <p:nvPr/>
          </p:nvSpPr>
          <p:spPr>
            <a:xfrm>
              <a:off x="304800" y="1777663"/>
              <a:ext cx="603656" cy="10160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sz="6000" dirty="0">
                  <a:solidFill>
                    <a:srgbClr val="FF0000"/>
                  </a:solidFill>
                  <a:latin typeface="Calibri"/>
                </a:rPr>
                <a:t>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CAE1695-5C36-E747-95B8-2F5A7C0219BE}"/>
                </a:ext>
              </a:extLst>
            </p:cNvPr>
            <p:cNvSpPr txBox="1"/>
            <p:nvPr/>
          </p:nvSpPr>
          <p:spPr>
            <a:xfrm>
              <a:off x="304800" y="3377863"/>
              <a:ext cx="670376" cy="10160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sz="6000" dirty="0">
                  <a:solidFill>
                    <a:srgbClr val="9BBB59"/>
                  </a:solidFill>
                  <a:latin typeface="Calibri"/>
                </a:rPr>
                <a:t>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B31A974-6857-8248-BC25-1E3F3A2AF9A2}"/>
                </a:ext>
              </a:extLst>
            </p:cNvPr>
            <p:cNvSpPr txBox="1"/>
            <p:nvPr/>
          </p:nvSpPr>
          <p:spPr>
            <a:xfrm>
              <a:off x="304800" y="4724063"/>
              <a:ext cx="603656" cy="10160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sz="6000" dirty="0">
                  <a:solidFill>
                    <a:srgbClr val="0070C0"/>
                  </a:solidFill>
                  <a:latin typeface="Calibri"/>
                </a:rPr>
                <a:t>B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A14A5B2-47E4-5A43-97AF-B0EFE91564D7}"/>
              </a:ext>
            </a:extLst>
          </p:cNvPr>
          <p:cNvGrpSpPr>
            <a:grpSpLocks/>
          </p:cNvGrpSpPr>
          <p:nvPr/>
        </p:nvGrpSpPr>
        <p:grpSpPr bwMode="auto">
          <a:xfrm>
            <a:off x="7162800" y="1217613"/>
            <a:ext cx="2133600" cy="4953000"/>
            <a:chOff x="5638800" y="1230868"/>
            <a:chExt cx="2133600" cy="4953000"/>
          </a:xfrm>
        </p:grpSpPr>
        <p:pic>
          <p:nvPicPr>
            <p:cNvPr id="65551" name="Picture 2" descr="C:\user\projects\globalWebcam\jobtalk\Gimb.jpg">
              <a:extLst>
                <a:ext uri="{FF2B5EF4-FFF2-40B4-BE49-F238E27FC236}">
                  <a16:creationId xmlns:a16="http://schemas.microsoft.com/office/drawing/2014/main" id="{8318E480-29C9-0842-8FF6-4B7182D4EE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8800" y="2907268"/>
              <a:ext cx="2133600" cy="16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552" name="Picture 3" descr="C:\user\projects\globalWebcam\jobtalk\Gimg.jpg">
              <a:extLst>
                <a:ext uri="{FF2B5EF4-FFF2-40B4-BE49-F238E27FC236}">
                  <a16:creationId xmlns:a16="http://schemas.microsoft.com/office/drawing/2014/main" id="{E05D8B34-6284-484E-9AAD-9776D5E22E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8800" y="4583668"/>
              <a:ext cx="2133600" cy="16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553" name="Picture 4" descr="C:\user\projects\globalWebcam\jobtalk\Gimr.jpg">
              <a:extLst>
                <a:ext uri="{FF2B5EF4-FFF2-40B4-BE49-F238E27FC236}">
                  <a16:creationId xmlns:a16="http://schemas.microsoft.com/office/drawing/2014/main" id="{6856C1AF-3E78-5542-BCA6-AA3AFBF43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8800" y="1230868"/>
              <a:ext cx="2133600" cy="16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BB477A1-173D-D74B-8C35-1490E0C5A4FE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1230313"/>
            <a:ext cx="2133600" cy="4953000"/>
            <a:chOff x="3048000" y="1230868"/>
            <a:chExt cx="2133600" cy="4953000"/>
          </a:xfrm>
        </p:grpSpPr>
        <p:pic>
          <p:nvPicPr>
            <p:cNvPr id="65548" name="Picture 5" descr="C:\user\projects\globalWebcam\jobtalk\imb.jpg">
              <a:extLst>
                <a:ext uri="{FF2B5EF4-FFF2-40B4-BE49-F238E27FC236}">
                  <a16:creationId xmlns:a16="http://schemas.microsoft.com/office/drawing/2014/main" id="{B2B8C312-194C-374E-9300-273A8CCEF1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2907268"/>
              <a:ext cx="2133600" cy="16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549" name="Picture 6" descr="C:\user\projects\globalWebcam\jobtalk\img.jpg">
              <a:extLst>
                <a:ext uri="{FF2B5EF4-FFF2-40B4-BE49-F238E27FC236}">
                  <a16:creationId xmlns:a16="http://schemas.microsoft.com/office/drawing/2014/main" id="{412305F1-BDC1-D347-8869-24AAEA372E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4583668"/>
              <a:ext cx="2133600" cy="16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550" name="Picture 7" descr="C:\user\projects\globalWebcam\jobtalk\imr.jpg">
              <a:extLst>
                <a:ext uri="{FF2B5EF4-FFF2-40B4-BE49-F238E27FC236}">
                  <a16:creationId xmlns:a16="http://schemas.microsoft.com/office/drawing/2014/main" id="{6A64A9A0-39D9-BA4E-BF8E-EE55AFC7AF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1230868"/>
              <a:ext cx="2133600" cy="16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4" name="Picture 9">
            <a:extLst>
              <a:ext uri="{FF2B5EF4-FFF2-40B4-BE49-F238E27FC236}">
                <a16:creationId xmlns:a16="http://schemas.microsoft.com/office/drawing/2014/main" id="{3FF5D9BD-E3E4-6943-9FAD-A10E2B4B0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45" t="45547" r="2142" b="43475"/>
          <a:stretch>
            <a:fillRect/>
          </a:stretch>
        </p:blipFill>
        <p:spPr bwMode="auto">
          <a:xfrm>
            <a:off x="5334001" y="2057400"/>
            <a:ext cx="4238625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583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0">
            <a:extLst>
              <a:ext uri="{FF2B5EF4-FFF2-40B4-BE49-F238E27FC236}">
                <a16:creationId xmlns:a16="http://schemas.microsoft.com/office/drawing/2014/main" id="{58705D68-F06C-E946-8647-0178EC709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endParaRPr lang="en-US" altLang="en-US">
              <a:latin typeface="Gill Sans" panose="020B0502020104020203" pitchFamily="34" charset="-79"/>
              <a:ea typeface="AppleGothic" pitchFamily="2" charset="-127"/>
            </a:endParaRPr>
          </a:p>
        </p:txBody>
      </p:sp>
      <p:sp>
        <p:nvSpPr>
          <p:cNvPr id="66562" name="Slide Number Placeholder 26">
            <a:extLst>
              <a:ext uri="{FF2B5EF4-FFF2-40B4-BE49-F238E27FC236}">
                <a16:creationId xmlns:a16="http://schemas.microsoft.com/office/drawing/2014/main" id="{2F63C894-49FA-6040-9C6B-C09F4EEAB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fld id="{4C6B85E0-83D6-724D-B678-C10F503A5942}" type="slidenum">
              <a:rPr lang="en-US" altLang="en-US" sz="1200">
                <a:solidFill>
                  <a:srgbClr val="898989"/>
                </a:solidFill>
                <a:latin typeface="Gill Sans" panose="020B0502020104020203" pitchFamily="34" charset="-79"/>
                <a:ea typeface="AppleGothic" pitchFamily="2" charset="-127"/>
              </a:rPr>
              <a:pPr/>
              <a:t>71</a:t>
            </a:fld>
            <a:endParaRPr lang="en-US" altLang="en-US" sz="1200">
              <a:solidFill>
                <a:srgbClr val="898989"/>
              </a:solidFill>
              <a:latin typeface="Gill Sans" panose="020B0502020104020203" pitchFamily="34" charset="-79"/>
              <a:ea typeface="AppleGothic" pitchFamily="2" charset="-127"/>
            </a:endParaRPr>
          </a:p>
        </p:txBody>
      </p:sp>
      <p:grpSp>
        <p:nvGrpSpPr>
          <p:cNvPr id="66563" name="Group 12">
            <a:extLst>
              <a:ext uri="{FF2B5EF4-FFF2-40B4-BE49-F238E27FC236}">
                <a16:creationId xmlns:a16="http://schemas.microsoft.com/office/drawing/2014/main" id="{9D926F59-8DD1-E543-989F-A21A3B979B77}"/>
              </a:ext>
            </a:extLst>
          </p:cNvPr>
          <p:cNvGrpSpPr>
            <a:grpSpLocks/>
          </p:cNvGrpSpPr>
          <p:nvPr/>
        </p:nvGrpSpPr>
        <p:grpSpPr bwMode="auto">
          <a:xfrm>
            <a:off x="2811464" y="1098550"/>
            <a:ext cx="6484937" cy="5302250"/>
            <a:chOff x="906832" y="609600"/>
            <a:chExt cx="6484568" cy="5302358"/>
          </a:xfrm>
        </p:grpSpPr>
        <p:pic>
          <p:nvPicPr>
            <p:cNvPr id="66565" name="Picture 2">
              <a:extLst>
                <a:ext uri="{FF2B5EF4-FFF2-40B4-BE49-F238E27FC236}">
                  <a16:creationId xmlns:a16="http://schemas.microsoft.com/office/drawing/2014/main" id="{02FD3C8F-523A-7B45-A82E-5B8128B760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609600"/>
              <a:ext cx="5410200" cy="4750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292" name="Text Box 16">
              <a:extLst>
                <a:ext uri="{FF2B5EF4-FFF2-40B4-BE49-F238E27FC236}">
                  <a16:creationId xmlns:a16="http://schemas.microsoft.com/office/drawing/2014/main" id="{6BF52A0C-13D1-C549-87BA-3B95CE33C3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6832" y="1363678"/>
              <a:ext cx="1074676" cy="368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26" tIns="45714" rIns="91426" bIns="45714">
              <a:spAutoFit/>
            </a:bodyPr>
            <a:lstStyle/>
            <a:p>
              <a:pPr defTabSz="457200">
                <a:defRPr/>
              </a:pPr>
              <a:r>
                <a:rPr lang="en-US" dirty="0">
                  <a:solidFill>
                    <a:prstClr val="black"/>
                  </a:solidFill>
                  <a:latin typeface="Calibri"/>
                </a:rPr>
                <a:t>Camera 1</a:t>
              </a:r>
            </a:p>
          </p:txBody>
        </p:sp>
        <p:sp>
          <p:nvSpPr>
            <p:cNvPr id="12293" name="Text Box 17">
              <a:extLst>
                <a:ext uri="{FF2B5EF4-FFF2-40B4-BE49-F238E27FC236}">
                  <a16:creationId xmlns:a16="http://schemas.microsoft.com/office/drawing/2014/main" id="{17A9E9DD-BA4B-8D45-9666-FDB31F59D5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6832" y="2417800"/>
              <a:ext cx="1074676" cy="3698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26" tIns="45714" rIns="91426" bIns="45714">
              <a:spAutoFit/>
            </a:bodyPr>
            <a:lstStyle/>
            <a:p>
              <a:pPr defTabSz="457200">
                <a:defRPr/>
              </a:pPr>
              <a:r>
                <a:rPr lang="en-US" dirty="0">
                  <a:solidFill>
                    <a:prstClr val="black"/>
                  </a:solidFill>
                  <a:latin typeface="Calibri"/>
                </a:rPr>
                <a:t>Camera 2</a:t>
              </a:r>
            </a:p>
          </p:txBody>
        </p:sp>
        <p:sp>
          <p:nvSpPr>
            <p:cNvPr id="12294" name="Text Box 18">
              <a:extLst>
                <a:ext uri="{FF2B5EF4-FFF2-40B4-BE49-F238E27FC236}">
                  <a16:creationId xmlns:a16="http://schemas.microsoft.com/office/drawing/2014/main" id="{296FBF07-8431-344C-8841-9B54DFB272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6832" y="3497322"/>
              <a:ext cx="1074676" cy="368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26" tIns="45714" rIns="91426" bIns="45714">
              <a:spAutoFit/>
            </a:bodyPr>
            <a:lstStyle/>
            <a:p>
              <a:pPr defTabSz="457200">
                <a:defRPr/>
              </a:pPr>
              <a:r>
                <a:rPr lang="en-US">
                  <a:solidFill>
                    <a:prstClr val="black"/>
                  </a:solidFill>
                  <a:latin typeface="Calibri"/>
                </a:rPr>
                <a:t>Camera 3</a:t>
              </a:r>
            </a:p>
          </p:txBody>
        </p:sp>
        <p:sp>
          <p:nvSpPr>
            <p:cNvPr id="12295" name="Text Box 19">
              <a:extLst>
                <a:ext uri="{FF2B5EF4-FFF2-40B4-BE49-F238E27FC236}">
                  <a16:creationId xmlns:a16="http://schemas.microsoft.com/office/drawing/2014/main" id="{C4098B32-B384-4D49-AE4B-A10348D1F8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6832" y="4487942"/>
              <a:ext cx="1074676" cy="368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26" tIns="45714" rIns="91426" bIns="45714">
              <a:spAutoFit/>
            </a:bodyPr>
            <a:lstStyle/>
            <a:p>
              <a:pPr defTabSz="457200">
                <a:defRPr/>
              </a:pPr>
              <a:r>
                <a:rPr lang="en-US">
                  <a:solidFill>
                    <a:prstClr val="black"/>
                  </a:solidFill>
                  <a:latin typeface="Calibri"/>
                </a:rPr>
                <a:t>Camera 4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A977B62-6418-5144-AAC8-A522DC932FE5}"/>
                </a:ext>
              </a:extLst>
            </p:cNvPr>
            <p:cNvCxnSpPr/>
            <p:nvPr/>
          </p:nvCxnSpPr>
          <p:spPr>
            <a:xfrm>
              <a:off x="4191182" y="5542063"/>
              <a:ext cx="685761" cy="0"/>
            </a:xfrm>
            <a:prstGeom prst="line">
              <a:avLst/>
            </a:prstGeom>
            <a:ln>
              <a:solidFill>
                <a:schemeClr val="tx1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7D0425D-B112-4141-ACA9-39DB07DDEB7E}"/>
                </a:ext>
              </a:extLst>
            </p:cNvPr>
            <p:cNvSpPr txBox="1"/>
            <p:nvPr/>
          </p:nvSpPr>
          <p:spPr>
            <a:xfrm>
              <a:off x="4191182" y="5542063"/>
              <a:ext cx="687349" cy="36989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dirty="0">
                  <a:solidFill>
                    <a:prstClr val="black"/>
                  </a:solidFill>
                  <a:latin typeface="Calibri"/>
                </a:rPr>
                <a:t>1 day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F2DAEA9-AE18-5B40-9E7A-055C36182E86}"/>
              </a:ext>
            </a:extLst>
          </p:cNvPr>
          <p:cNvSpPr txBox="1"/>
          <p:nvPr/>
        </p:nvSpPr>
        <p:spPr>
          <a:xfrm>
            <a:off x="1524000" y="6172201"/>
            <a:ext cx="4648200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457200"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Jacobs, Roman, Pless. Consistent temporal variations in many outdoor scenes. CVPR 2007</a:t>
            </a:r>
          </a:p>
        </p:txBody>
      </p:sp>
    </p:spTree>
    <p:extLst>
      <p:ext uri="{BB962C8B-B14F-4D97-AF65-F5344CB8AC3E}">
        <p14:creationId xmlns:p14="http://schemas.microsoft.com/office/powerpoint/2010/main" val="35255339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>
            <a:extLst>
              <a:ext uri="{FF2B5EF4-FFF2-40B4-BE49-F238E27FC236}">
                <a16:creationId xmlns:a16="http://schemas.microsoft.com/office/drawing/2014/main" id="{D96F9CDA-BBB6-4947-9961-84C79EB1D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Gill Sans" panose="020B0502020104020203" pitchFamily="34" charset="-79"/>
                <a:ea typeface="AppleGothic" pitchFamily="2" charset="-127"/>
              </a:rPr>
              <a:t>examples of consistent labeling</a:t>
            </a:r>
          </a:p>
        </p:txBody>
      </p:sp>
      <p:sp>
        <p:nvSpPr>
          <p:cNvPr id="67586" name="Slide Number Placeholder 2">
            <a:extLst>
              <a:ext uri="{FF2B5EF4-FFF2-40B4-BE49-F238E27FC236}">
                <a16:creationId xmlns:a16="http://schemas.microsoft.com/office/drawing/2014/main" id="{24E10480-AC9D-D14F-9FA0-07AC6E0A9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fld id="{31961B6D-3566-424A-9594-86A6354C68D7}" type="slidenum">
              <a:rPr lang="en-US" altLang="en-US" sz="1200">
                <a:solidFill>
                  <a:srgbClr val="898989"/>
                </a:solidFill>
                <a:latin typeface="Gill Sans" panose="020B0502020104020203" pitchFamily="34" charset="-79"/>
                <a:ea typeface="AppleGothic" pitchFamily="2" charset="-127"/>
              </a:rPr>
              <a:pPr/>
              <a:t>72</a:t>
            </a:fld>
            <a:endParaRPr lang="en-US" altLang="en-US" sz="1200">
              <a:solidFill>
                <a:srgbClr val="898989"/>
              </a:solidFill>
              <a:latin typeface="Gill Sans" panose="020B0502020104020203" pitchFamily="34" charset="-79"/>
              <a:ea typeface="AppleGothic" pitchFamily="2" charset="-127"/>
            </a:endParaRPr>
          </a:p>
        </p:txBody>
      </p:sp>
      <p:pic>
        <p:nvPicPr>
          <p:cNvPr id="67587" name="Picture 9">
            <a:extLst>
              <a:ext uri="{FF2B5EF4-FFF2-40B4-BE49-F238E27FC236}">
                <a16:creationId xmlns:a16="http://schemas.microsoft.com/office/drawing/2014/main" id="{58466244-F782-CE40-8671-43944CE08D3F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57" t="11699" r="2142" b="55080"/>
          <a:stretch>
            <a:fillRect/>
          </a:stretch>
        </p:blipFill>
        <p:spPr bwMode="auto">
          <a:xfrm>
            <a:off x="2667000" y="1630364"/>
            <a:ext cx="2743200" cy="484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8" name="Picture 9">
            <a:extLst>
              <a:ext uri="{FF2B5EF4-FFF2-40B4-BE49-F238E27FC236}">
                <a16:creationId xmlns:a16="http://schemas.microsoft.com/office/drawing/2014/main" id="{2A381A45-B49F-F04A-8E24-8707AFDA1D40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5" t="22887" r="51291" b="43475"/>
          <a:stretch>
            <a:fillRect/>
          </a:stretch>
        </p:blipFill>
        <p:spPr bwMode="auto">
          <a:xfrm flipH="1">
            <a:off x="6781800" y="1630364"/>
            <a:ext cx="2743200" cy="484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617ABC-54D0-2048-8D22-9F6A0A320886}"/>
              </a:ext>
            </a:extLst>
          </p:cNvPr>
          <p:cNvCxnSpPr/>
          <p:nvPr/>
        </p:nvCxnSpPr>
        <p:spPr>
          <a:xfrm>
            <a:off x="2133600" y="3260725"/>
            <a:ext cx="8153400" cy="0"/>
          </a:xfrm>
          <a:prstGeom prst="line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DA4640-1217-EB47-B7ED-57ECEF546E33}"/>
              </a:ext>
            </a:extLst>
          </p:cNvPr>
          <p:cNvCxnSpPr/>
          <p:nvPr/>
        </p:nvCxnSpPr>
        <p:spPr>
          <a:xfrm>
            <a:off x="2276475" y="4886325"/>
            <a:ext cx="8153400" cy="0"/>
          </a:xfrm>
          <a:prstGeom prst="line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191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860E982-7D24-4E62-A606-A6D2C241DCF0}"/>
              </a:ext>
            </a:extLst>
          </p:cNvPr>
          <p:cNvCxnSpPr>
            <a:cxnSpLocks/>
          </p:cNvCxnSpPr>
          <p:nvPr/>
        </p:nvCxnSpPr>
        <p:spPr>
          <a:xfrm>
            <a:off x="2558796" y="1691640"/>
            <a:ext cx="0" cy="36576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934AE4C-F0C4-45B4-AECF-77331CC0224E}"/>
              </a:ext>
            </a:extLst>
          </p:cNvPr>
          <p:cNvCxnSpPr>
            <a:cxnSpLocks/>
            <a:endCxn id="80" idx="4"/>
          </p:cNvCxnSpPr>
          <p:nvPr/>
        </p:nvCxnSpPr>
        <p:spPr>
          <a:xfrm flipH="1">
            <a:off x="6127973" y="3276338"/>
            <a:ext cx="3303548" cy="1824491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0DF3CCC-E844-48F5-A637-0F4C140753D7}"/>
              </a:ext>
            </a:extLst>
          </p:cNvPr>
          <p:cNvCxnSpPr>
            <a:cxnSpLocks/>
          </p:cNvCxnSpPr>
          <p:nvPr/>
        </p:nvCxnSpPr>
        <p:spPr>
          <a:xfrm>
            <a:off x="9424400" y="1714507"/>
            <a:ext cx="0" cy="36576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Depth determines scale of blur kernel</a:t>
            </a:r>
            <a:endParaRPr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430379D-AAE0-41C5-B779-B333C86969D1}"/>
              </a:ext>
            </a:extLst>
          </p:cNvPr>
          <p:cNvCxnSpPr>
            <a:cxnSpLocks/>
          </p:cNvCxnSpPr>
          <p:nvPr/>
        </p:nvCxnSpPr>
        <p:spPr>
          <a:xfrm>
            <a:off x="3011331" y="5372107"/>
            <a:ext cx="3024246" cy="0"/>
          </a:xfrm>
          <a:prstGeom prst="straightConnector1">
            <a:avLst/>
          </a:prstGeom>
          <a:ln w="38100" cap="rnd">
            <a:solidFill>
              <a:schemeClr val="tx1"/>
            </a:solidFill>
            <a:bevel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0719340-6FF9-44BA-9EB8-E1FE021930A2}"/>
              </a:ext>
            </a:extLst>
          </p:cNvPr>
          <p:cNvCxnSpPr>
            <a:cxnSpLocks/>
          </p:cNvCxnSpPr>
          <p:nvPr/>
        </p:nvCxnSpPr>
        <p:spPr>
          <a:xfrm>
            <a:off x="3008376" y="1690243"/>
            <a:ext cx="0" cy="36576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Put a photosensor in front of object">
            <a:extLst>
              <a:ext uri="{FF2B5EF4-FFF2-40B4-BE49-F238E27FC236}">
                <a16:creationId xmlns:a16="http://schemas.microsoft.com/office/drawing/2014/main" id="{D20EABB0-3C08-4094-BD22-0385E7EA19FA}"/>
              </a:ext>
            </a:extLst>
          </p:cNvPr>
          <p:cNvSpPr txBox="1"/>
          <p:nvPr/>
        </p:nvSpPr>
        <p:spPr>
          <a:xfrm>
            <a:off x="3008377" y="5391714"/>
            <a:ext cx="3027200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object distance D</a:t>
            </a:r>
            <a:endParaRPr sz="2400" dirty="0">
              <a:latin typeface="+mj-lt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8E23E49-67E5-4716-BB6D-2A8C9A8978D2}"/>
              </a:ext>
            </a:extLst>
          </p:cNvPr>
          <p:cNvCxnSpPr>
            <a:cxnSpLocks/>
          </p:cNvCxnSpPr>
          <p:nvPr/>
        </p:nvCxnSpPr>
        <p:spPr>
          <a:xfrm>
            <a:off x="6222638" y="5386923"/>
            <a:ext cx="3139131" cy="0"/>
          </a:xfrm>
          <a:prstGeom prst="straightConnector1">
            <a:avLst/>
          </a:prstGeom>
          <a:ln w="38100" cap="rnd">
            <a:solidFill>
              <a:schemeClr val="tx1"/>
            </a:solidFill>
            <a:bevel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Put a photosensor in front of object">
            <a:extLst>
              <a:ext uri="{FF2B5EF4-FFF2-40B4-BE49-F238E27FC236}">
                <a16:creationId xmlns:a16="http://schemas.microsoft.com/office/drawing/2014/main" id="{9FE858F1-AF2E-4548-A8FA-441E7809459A}"/>
              </a:ext>
            </a:extLst>
          </p:cNvPr>
          <p:cNvSpPr txBox="1"/>
          <p:nvPr/>
        </p:nvSpPr>
        <p:spPr>
          <a:xfrm>
            <a:off x="6222578" y="5391714"/>
            <a:ext cx="3126868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focus distance D’</a:t>
            </a:r>
            <a:endParaRPr sz="2400" dirty="0">
              <a:latin typeface="+mj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600009-6448-483A-88B8-9B283DA716C8}"/>
              </a:ext>
            </a:extLst>
          </p:cNvPr>
          <p:cNvCxnSpPr>
            <a:cxnSpLocks/>
            <a:stCxn id="71" idx="6"/>
            <a:endCxn id="80" idx="0"/>
          </p:cNvCxnSpPr>
          <p:nvPr/>
        </p:nvCxnSpPr>
        <p:spPr>
          <a:xfrm flipV="1">
            <a:off x="2632402" y="1934275"/>
            <a:ext cx="3495571" cy="1562636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BCB07CB-AC18-4CBC-AA19-2AD19A729A58}"/>
              </a:ext>
            </a:extLst>
          </p:cNvPr>
          <p:cNvCxnSpPr>
            <a:cxnSpLocks/>
            <a:endCxn id="80" idx="0"/>
          </p:cNvCxnSpPr>
          <p:nvPr/>
        </p:nvCxnSpPr>
        <p:spPr>
          <a:xfrm flipH="1" flipV="1">
            <a:off x="6127973" y="1934275"/>
            <a:ext cx="3303548" cy="1810016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C94D63D-203D-42E9-AD65-FA5A212FFDA8}"/>
              </a:ext>
            </a:extLst>
          </p:cNvPr>
          <p:cNvCxnSpPr>
            <a:cxnSpLocks/>
            <a:stCxn id="71" idx="5"/>
            <a:endCxn id="80" idx="4"/>
          </p:cNvCxnSpPr>
          <p:nvPr/>
        </p:nvCxnSpPr>
        <p:spPr>
          <a:xfrm>
            <a:off x="2631242" y="3549386"/>
            <a:ext cx="3496731" cy="155144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3EE810B-A2B2-4DB5-A71C-A35FA6FF3AB9}"/>
              </a:ext>
            </a:extLst>
          </p:cNvPr>
          <p:cNvGrpSpPr/>
          <p:nvPr/>
        </p:nvGrpSpPr>
        <p:grpSpPr>
          <a:xfrm>
            <a:off x="5934872" y="1685308"/>
            <a:ext cx="386202" cy="3657600"/>
            <a:chOff x="5934872" y="1796433"/>
            <a:chExt cx="386202" cy="36576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0D0C97-74A0-44E8-A441-DD8D31646A47}"/>
                </a:ext>
              </a:extLst>
            </p:cNvPr>
            <p:cNvSpPr/>
            <p:nvPr/>
          </p:nvSpPr>
          <p:spPr>
            <a:xfrm>
              <a:off x="6082253" y="1796433"/>
              <a:ext cx="91440" cy="3657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5B8458E-112F-4C89-BA20-DC54F9D9CA44}"/>
                </a:ext>
              </a:extLst>
            </p:cNvPr>
            <p:cNvSpPr/>
            <p:nvPr/>
          </p:nvSpPr>
          <p:spPr>
            <a:xfrm>
              <a:off x="5934872" y="2045400"/>
              <a:ext cx="386202" cy="316655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1" name="Oval 70">
            <a:extLst>
              <a:ext uri="{FF2B5EF4-FFF2-40B4-BE49-F238E27FC236}">
                <a16:creationId xmlns:a16="http://schemas.microsoft.com/office/drawing/2014/main" id="{D85A659A-3B96-42C7-89FE-B2AC81B10D50}"/>
              </a:ext>
            </a:extLst>
          </p:cNvPr>
          <p:cNvSpPr/>
          <p:nvPr/>
        </p:nvSpPr>
        <p:spPr>
          <a:xfrm rot="20325895">
            <a:off x="2499898" y="3453170"/>
            <a:ext cx="137160" cy="1371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9">
            <a:extLst>
              <a:ext uri="{FF2B5EF4-FFF2-40B4-BE49-F238E27FC236}">
                <a16:creationId xmlns:a16="http://schemas.microsoft.com/office/drawing/2014/main" id="{7736D43C-70F4-43AE-B219-307B3D0D73E8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19" b="49603"/>
          <a:stretch>
            <a:fillRect/>
          </a:stretch>
        </p:blipFill>
        <p:spPr bwMode="auto">
          <a:xfrm>
            <a:off x="10446801" y="1720366"/>
            <a:ext cx="1642489" cy="16409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9" name="Text Box 18">
            <a:extLst>
              <a:ext uri="{FF2B5EF4-FFF2-40B4-BE49-F238E27FC236}">
                <a16:creationId xmlns:a16="http://schemas.microsoft.com/office/drawing/2014/main" id="{8ACD76C9-99EB-451E-BEE5-D3D5E7FB4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0640" y="3298967"/>
            <a:ext cx="64773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400" dirty="0">
                <a:latin typeface="+mj-lt"/>
              </a:rPr>
              <a:t>PSF</a:t>
            </a:r>
          </a:p>
        </p:txBody>
      </p:sp>
      <p:sp>
        <p:nvSpPr>
          <p:cNvPr id="42" name="AutoShape 21">
            <a:extLst>
              <a:ext uri="{FF2B5EF4-FFF2-40B4-BE49-F238E27FC236}">
                <a16:creationId xmlns:a16="http://schemas.microsoft.com/office/drawing/2014/main" id="{5849364E-1B7A-4C0E-9885-6CB47EB84E72}"/>
              </a:ext>
            </a:extLst>
          </p:cNvPr>
          <p:cNvSpPr>
            <a:spLocks/>
          </p:cNvSpPr>
          <p:nvPr/>
        </p:nvSpPr>
        <p:spPr bwMode="auto">
          <a:xfrm>
            <a:off x="9543940" y="3276338"/>
            <a:ext cx="266700" cy="484293"/>
          </a:xfrm>
          <a:prstGeom prst="rightBrace">
            <a:avLst>
              <a:gd name="adj1" fmla="val 8333"/>
              <a:gd name="adj2" fmla="val 50000"/>
            </a:avLst>
          </a:prstGeom>
          <a:noFill/>
          <a:ln w="38100">
            <a:solidFill>
              <a:srgbClr val="FFC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456DFEA-A4A9-48B8-9BD1-5E6B8E45B9E7}"/>
              </a:ext>
            </a:extLst>
          </p:cNvPr>
          <p:cNvCxnSpPr/>
          <p:nvPr/>
        </p:nvCxnSpPr>
        <p:spPr>
          <a:xfrm>
            <a:off x="9421247" y="3282626"/>
            <a:ext cx="0" cy="461665"/>
          </a:xfrm>
          <a:prstGeom prst="line">
            <a:avLst/>
          </a:prstGeom>
          <a:ln w="63500" cap="rnd">
            <a:solidFill>
              <a:srgbClr val="FFC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 descr="conv_08">
            <a:extLst>
              <a:ext uri="{FF2B5EF4-FFF2-40B4-BE49-F238E27FC236}">
                <a16:creationId xmlns:a16="http://schemas.microsoft.com/office/drawing/2014/main" id="{8BDEB912-6ABE-4FDE-86C8-48C67D12C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640" y="3690094"/>
            <a:ext cx="1644650" cy="164465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29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4F7DC6B-DD5D-4B03-968A-4619137A96B4}"/>
              </a:ext>
            </a:extLst>
          </p:cNvPr>
          <p:cNvCxnSpPr>
            <a:cxnSpLocks/>
          </p:cNvCxnSpPr>
          <p:nvPr/>
        </p:nvCxnSpPr>
        <p:spPr>
          <a:xfrm>
            <a:off x="2107692" y="1691640"/>
            <a:ext cx="0" cy="36576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860E982-7D24-4E62-A606-A6D2C241DCF0}"/>
              </a:ext>
            </a:extLst>
          </p:cNvPr>
          <p:cNvCxnSpPr>
            <a:cxnSpLocks/>
          </p:cNvCxnSpPr>
          <p:nvPr/>
        </p:nvCxnSpPr>
        <p:spPr>
          <a:xfrm>
            <a:off x="2558796" y="1691640"/>
            <a:ext cx="0" cy="36576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934AE4C-F0C4-45B4-AECF-77331CC0224E}"/>
              </a:ext>
            </a:extLst>
          </p:cNvPr>
          <p:cNvCxnSpPr>
            <a:cxnSpLocks/>
            <a:endCxn id="80" idx="4"/>
          </p:cNvCxnSpPr>
          <p:nvPr/>
        </p:nvCxnSpPr>
        <p:spPr>
          <a:xfrm flipH="1">
            <a:off x="6127973" y="3186636"/>
            <a:ext cx="3293274" cy="191419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0DF3CCC-E844-48F5-A637-0F4C140753D7}"/>
              </a:ext>
            </a:extLst>
          </p:cNvPr>
          <p:cNvCxnSpPr>
            <a:cxnSpLocks/>
          </p:cNvCxnSpPr>
          <p:nvPr/>
        </p:nvCxnSpPr>
        <p:spPr>
          <a:xfrm>
            <a:off x="9424400" y="1714507"/>
            <a:ext cx="0" cy="36576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Depth determines scale of blur kernel</a:t>
            </a:r>
            <a:endParaRPr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430379D-AAE0-41C5-B779-B333C86969D1}"/>
              </a:ext>
            </a:extLst>
          </p:cNvPr>
          <p:cNvCxnSpPr>
            <a:cxnSpLocks/>
          </p:cNvCxnSpPr>
          <p:nvPr/>
        </p:nvCxnSpPr>
        <p:spPr>
          <a:xfrm>
            <a:off x="3011331" y="5372107"/>
            <a:ext cx="3024246" cy="0"/>
          </a:xfrm>
          <a:prstGeom prst="straightConnector1">
            <a:avLst/>
          </a:prstGeom>
          <a:ln w="38100" cap="rnd">
            <a:solidFill>
              <a:schemeClr val="tx1"/>
            </a:solidFill>
            <a:bevel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0719340-6FF9-44BA-9EB8-E1FE021930A2}"/>
              </a:ext>
            </a:extLst>
          </p:cNvPr>
          <p:cNvCxnSpPr>
            <a:cxnSpLocks/>
          </p:cNvCxnSpPr>
          <p:nvPr/>
        </p:nvCxnSpPr>
        <p:spPr>
          <a:xfrm>
            <a:off x="3008376" y="1690243"/>
            <a:ext cx="0" cy="36576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Put a photosensor in front of object">
            <a:extLst>
              <a:ext uri="{FF2B5EF4-FFF2-40B4-BE49-F238E27FC236}">
                <a16:creationId xmlns:a16="http://schemas.microsoft.com/office/drawing/2014/main" id="{D20EABB0-3C08-4094-BD22-0385E7EA19FA}"/>
              </a:ext>
            </a:extLst>
          </p:cNvPr>
          <p:cNvSpPr txBox="1"/>
          <p:nvPr/>
        </p:nvSpPr>
        <p:spPr>
          <a:xfrm>
            <a:off x="3008377" y="5391714"/>
            <a:ext cx="3027200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object distance D</a:t>
            </a:r>
            <a:endParaRPr sz="2400" dirty="0">
              <a:latin typeface="+mj-lt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8E23E49-67E5-4716-BB6D-2A8C9A8978D2}"/>
              </a:ext>
            </a:extLst>
          </p:cNvPr>
          <p:cNvCxnSpPr>
            <a:cxnSpLocks/>
          </p:cNvCxnSpPr>
          <p:nvPr/>
        </p:nvCxnSpPr>
        <p:spPr>
          <a:xfrm>
            <a:off x="6222638" y="5386923"/>
            <a:ext cx="3139131" cy="0"/>
          </a:xfrm>
          <a:prstGeom prst="straightConnector1">
            <a:avLst/>
          </a:prstGeom>
          <a:ln w="38100" cap="rnd">
            <a:solidFill>
              <a:schemeClr val="tx1"/>
            </a:solidFill>
            <a:bevel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Put a photosensor in front of object">
            <a:extLst>
              <a:ext uri="{FF2B5EF4-FFF2-40B4-BE49-F238E27FC236}">
                <a16:creationId xmlns:a16="http://schemas.microsoft.com/office/drawing/2014/main" id="{9FE858F1-AF2E-4548-A8FA-441E7809459A}"/>
              </a:ext>
            </a:extLst>
          </p:cNvPr>
          <p:cNvSpPr txBox="1"/>
          <p:nvPr/>
        </p:nvSpPr>
        <p:spPr>
          <a:xfrm>
            <a:off x="6222578" y="5391714"/>
            <a:ext cx="3126868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focus distance D’</a:t>
            </a:r>
            <a:endParaRPr sz="2400" dirty="0">
              <a:latin typeface="+mj-l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600009-6448-483A-88B8-9B283DA716C8}"/>
              </a:ext>
            </a:extLst>
          </p:cNvPr>
          <p:cNvCxnSpPr>
            <a:cxnSpLocks/>
            <a:stCxn id="71" idx="6"/>
            <a:endCxn id="80" idx="0"/>
          </p:cNvCxnSpPr>
          <p:nvPr/>
        </p:nvCxnSpPr>
        <p:spPr>
          <a:xfrm flipV="1">
            <a:off x="2162918" y="1934275"/>
            <a:ext cx="3965055" cy="155434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BCB07CB-AC18-4CBC-AA19-2AD19A729A58}"/>
              </a:ext>
            </a:extLst>
          </p:cNvPr>
          <p:cNvCxnSpPr>
            <a:cxnSpLocks/>
            <a:endCxn id="80" idx="0"/>
          </p:cNvCxnSpPr>
          <p:nvPr/>
        </p:nvCxnSpPr>
        <p:spPr>
          <a:xfrm flipH="1" flipV="1">
            <a:off x="6127973" y="1934275"/>
            <a:ext cx="3293274" cy="1961277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C94D63D-203D-42E9-AD65-FA5A212FFDA8}"/>
              </a:ext>
            </a:extLst>
          </p:cNvPr>
          <p:cNvCxnSpPr>
            <a:cxnSpLocks/>
            <a:stCxn id="71" idx="5"/>
            <a:endCxn id="80" idx="4"/>
          </p:cNvCxnSpPr>
          <p:nvPr/>
        </p:nvCxnSpPr>
        <p:spPr>
          <a:xfrm>
            <a:off x="2161758" y="3541094"/>
            <a:ext cx="3966215" cy="155973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3EE810B-A2B2-4DB5-A71C-A35FA6FF3AB9}"/>
              </a:ext>
            </a:extLst>
          </p:cNvPr>
          <p:cNvGrpSpPr/>
          <p:nvPr/>
        </p:nvGrpSpPr>
        <p:grpSpPr>
          <a:xfrm>
            <a:off x="5934872" y="1685308"/>
            <a:ext cx="386202" cy="3657600"/>
            <a:chOff x="5934872" y="1796433"/>
            <a:chExt cx="386202" cy="36576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0D0C97-74A0-44E8-A441-DD8D31646A47}"/>
                </a:ext>
              </a:extLst>
            </p:cNvPr>
            <p:cNvSpPr/>
            <p:nvPr/>
          </p:nvSpPr>
          <p:spPr>
            <a:xfrm>
              <a:off x="6082253" y="1796433"/>
              <a:ext cx="91440" cy="3657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5B8458E-112F-4C89-BA20-DC54F9D9CA44}"/>
                </a:ext>
              </a:extLst>
            </p:cNvPr>
            <p:cNvSpPr/>
            <p:nvPr/>
          </p:nvSpPr>
          <p:spPr>
            <a:xfrm>
              <a:off x="5934872" y="2045400"/>
              <a:ext cx="386202" cy="316655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1" name="Oval 70">
            <a:extLst>
              <a:ext uri="{FF2B5EF4-FFF2-40B4-BE49-F238E27FC236}">
                <a16:creationId xmlns:a16="http://schemas.microsoft.com/office/drawing/2014/main" id="{D85A659A-3B96-42C7-89FE-B2AC81B10D50}"/>
              </a:ext>
            </a:extLst>
          </p:cNvPr>
          <p:cNvSpPr/>
          <p:nvPr/>
        </p:nvSpPr>
        <p:spPr>
          <a:xfrm rot="20325895">
            <a:off x="2030414" y="3444878"/>
            <a:ext cx="137160" cy="1371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9">
            <a:extLst>
              <a:ext uri="{FF2B5EF4-FFF2-40B4-BE49-F238E27FC236}">
                <a16:creationId xmlns:a16="http://schemas.microsoft.com/office/drawing/2014/main" id="{7736D43C-70F4-43AE-B219-307B3D0D73E8}"/>
              </a:ext>
            </a:extLst>
          </p:cNvPr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19" b="49603"/>
          <a:stretch>
            <a:fillRect/>
          </a:stretch>
        </p:blipFill>
        <p:spPr bwMode="auto">
          <a:xfrm>
            <a:off x="10446801" y="1720366"/>
            <a:ext cx="1642489" cy="16409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9" name="Text Box 18">
            <a:extLst>
              <a:ext uri="{FF2B5EF4-FFF2-40B4-BE49-F238E27FC236}">
                <a16:creationId xmlns:a16="http://schemas.microsoft.com/office/drawing/2014/main" id="{8ACD76C9-99EB-451E-BEE5-D3D5E7FB4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0640" y="3298967"/>
            <a:ext cx="64773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400" dirty="0">
                <a:latin typeface="+mj-lt"/>
              </a:rPr>
              <a:t>PSF</a:t>
            </a:r>
          </a:p>
        </p:txBody>
      </p:sp>
      <p:sp>
        <p:nvSpPr>
          <p:cNvPr id="42" name="AutoShape 21">
            <a:extLst>
              <a:ext uri="{FF2B5EF4-FFF2-40B4-BE49-F238E27FC236}">
                <a16:creationId xmlns:a16="http://schemas.microsoft.com/office/drawing/2014/main" id="{5849364E-1B7A-4C0E-9885-6CB47EB84E72}"/>
              </a:ext>
            </a:extLst>
          </p:cNvPr>
          <p:cNvSpPr>
            <a:spLocks/>
          </p:cNvSpPr>
          <p:nvPr/>
        </p:nvSpPr>
        <p:spPr bwMode="auto">
          <a:xfrm>
            <a:off x="9543940" y="3186636"/>
            <a:ext cx="266700" cy="708916"/>
          </a:xfrm>
          <a:prstGeom prst="rightBrace">
            <a:avLst>
              <a:gd name="adj1" fmla="val 8333"/>
              <a:gd name="adj2" fmla="val 50000"/>
            </a:avLst>
          </a:prstGeom>
          <a:noFill/>
          <a:ln w="38100">
            <a:solidFill>
              <a:srgbClr val="FFC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03F0930-9B2F-4794-9E30-B15C427A88D6}"/>
              </a:ext>
            </a:extLst>
          </p:cNvPr>
          <p:cNvCxnSpPr>
            <a:cxnSpLocks/>
          </p:cNvCxnSpPr>
          <p:nvPr/>
        </p:nvCxnSpPr>
        <p:spPr>
          <a:xfrm>
            <a:off x="9421247" y="3186636"/>
            <a:ext cx="0" cy="708916"/>
          </a:xfrm>
          <a:prstGeom prst="line">
            <a:avLst/>
          </a:prstGeom>
          <a:ln w="63500" cap="rnd">
            <a:solidFill>
              <a:srgbClr val="FFC00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conv_05">
            <a:extLst>
              <a:ext uri="{FF2B5EF4-FFF2-40B4-BE49-F238E27FC236}">
                <a16:creationId xmlns:a16="http://schemas.microsoft.com/office/drawing/2014/main" id="{FE74A594-6CBE-4175-87C4-67E8C66C8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486" y="3702449"/>
            <a:ext cx="1644650" cy="164465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91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8664</TotalTime>
  <Words>2334</Words>
  <Application>Microsoft Macintosh PowerPoint</Application>
  <PresentationFormat>Widescreen</PresentationFormat>
  <Paragraphs>529</Paragraphs>
  <Slides>72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4" baseType="lpstr">
      <vt:lpstr>Arial</vt:lpstr>
      <vt:lpstr>Calibri</vt:lpstr>
      <vt:lpstr>Calibri Light</vt:lpstr>
      <vt:lpstr>cmsy10</vt:lpstr>
      <vt:lpstr>Comic Sans MS</vt:lpstr>
      <vt:lpstr>Gill Sans</vt:lpstr>
      <vt:lpstr>Symbol</vt:lpstr>
      <vt:lpstr>Times</vt:lpstr>
      <vt:lpstr>Times New Roman</vt:lpstr>
      <vt:lpstr>Verdana</vt:lpstr>
      <vt:lpstr>Office Theme</vt:lpstr>
      <vt:lpstr>Equation</vt:lpstr>
      <vt:lpstr>Computational Photography 5</vt:lpstr>
      <vt:lpstr>Why are our images blurry?</vt:lpstr>
      <vt:lpstr>Why are our images blurry?</vt:lpstr>
      <vt:lpstr>Dealing with depth blur: coded aperture</vt:lpstr>
      <vt:lpstr>Defocus blur</vt:lpstr>
      <vt:lpstr>Defocus blur</vt:lpstr>
      <vt:lpstr>Depth determines scale of blur kernel</vt:lpstr>
      <vt:lpstr>Depth determines scale of blur kernel</vt:lpstr>
      <vt:lpstr>Depth determines scale of blur kernel</vt:lpstr>
      <vt:lpstr>Depth determines scale of blur kernel</vt:lpstr>
      <vt:lpstr>Depth determines scale of blur kernel</vt:lpstr>
      <vt:lpstr>Aperture determines shape of blur kernel</vt:lpstr>
      <vt:lpstr>Aperture determines shape of blur kernel</vt:lpstr>
      <vt:lpstr>Removing depth defocus</vt:lpstr>
      <vt:lpstr>Removing depth defocus</vt:lpstr>
      <vt:lpstr>Removing depth defocus</vt:lpstr>
      <vt:lpstr>Removing depth defocus</vt:lpstr>
      <vt:lpstr>Removing depth defocus</vt:lpstr>
      <vt:lpstr>Coded aperture</vt:lpstr>
      <vt:lpstr>PowerPoint Presentation</vt:lpstr>
      <vt:lpstr>PowerPoint Presentation</vt:lpstr>
      <vt:lpstr>Coded aperture changes shape of kernel</vt:lpstr>
      <vt:lpstr>Coded aperture changes shape of kernel</vt:lpstr>
      <vt:lpstr>Coded aperture changes shape of PSF</vt:lpstr>
      <vt:lpstr>Why are our images blurry?</vt:lpstr>
      <vt:lpstr>Motion blur</vt:lpstr>
      <vt:lpstr>Motion blur</vt:lpstr>
      <vt:lpstr>Motion blur</vt:lpstr>
      <vt:lpstr>Challenges of motion deblurring</vt:lpstr>
      <vt:lpstr>Challenges of motion deblurring</vt:lpstr>
      <vt:lpstr>Dealing with motion blur: coded exposure</vt:lpstr>
      <vt:lpstr>Coded exposure a.k.a. flutter shutter</vt:lpstr>
      <vt:lpstr>How would you implement coded exposure?</vt:lpstr>
      <vt:lpstr>How would you implement coded exposure?</vt:lpstr>
      <vt:lpstr>Coded exposure a.k.a. flutter shutter</vt:lpstr>
      <vt:lpstr>Coded exposure a.k.a. flutter shutter</vt:lpstr>
      <vt:lpstr>Motion deblurring comparison</vt:lpstr>
      <vt:lpstr>PowerPoint Presentation</vt:lpstr>
      <vt:lpstr>PowerPoint Presentation</vt:lpstr>
      <vt:lpstr>PowerPoint Presentation</vt:lpstr>
      <vt:lpstr>Application: Aerial Imaging</vt:lpstr>
      <vt:lpstr>Alternative to flutter shutter?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PCA</vt:lpstr>
      <vt:lpstr>PCA idea:</vt:lpstr>
      <vt:lpstr>I = m + c1 B1 + c2 B2 + … ck Bk   </vt:lpstr>
      <vt:lpstr>Grounding Example 1</vt:lpstr>
      <vt:lpstr>Grounding Example 1 (do matlab instead!)</vt:lpstr>
      <vt:lpstr>Ii = m + c1,i B1 + c2,i B2 + … ck,i Bk   </vt:lpstr>
      <vt:lpstr>SVD</vt:lpstr>
      <vt:lpstr>Ii = m + c1,i B1 + c2,i B2 + … ck,i Bk   </vt:lpstr>
      <vt:lpstr>How to actually do this…</vt:lpstr>
      <vt:lpstr>PowerPoint Presentation</vt:lpstr>
      <vt:lpstr>PowerPoint Presentation</vt:lpstr>
      <vt:lpstr>PowerPoint Presentation</vt:lpstr>
      <vt:lpstr>PCA Math – Going back to slide 1</vt:lpstr>
      <vt:lpstr>PowerPoint Presentation</vt:lpstr>
      <vt:lpstr>PCA for faces</vt:lpstr>
      <vt:lpstr>PCA reconstruction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scene tensor factorization</vt:lpstr>
      <vt:lpstr>consistent labeling using  tensor factorization</vt:lpstr>
      <vt:lpstr>PowerPoint Presentation</vt:lpstr>
      <vt:lpstr>examples of consistent labeling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Coded photography</dc:title>
  <dc:creator>Ioannis Gkioulekas</dc:creator>
  <cp:lastModifiedBy>Pless, Robert Bryan</cp:lastModifiedBy>
  <cp:revision>1406</cp:revision>
  <dcterms:created xsi:type="dcterms:W3CDTF">2017-08-27T19:52:29Z</dcterms:created>
  <dcterms:modified xsi:type="dcterms:W3CDTF">2022-02-14T20:06:19Z</dcterms:modified>
</cp:coreProperties>
</file>